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259" r:id="rId2"/>
    <p:sldId id="260" r:id="rId3"/>
    <p:sldId id="261" r:id="rId4"/>
    <p:sldId id="262" r:id="rId5"/>
    <p:sldId id="263" r:id="rId6"/>
    <p:sldId id="272" r:id="rId7"/>
    <p:sldId id="273" r:id="rId8"/>
    <p:sldId id="276" r:id="rId9"/>
    <p:sldId id="286" r:id="rId10"/>
    <p:sldId id="257" r:id="rId11"/>
    <p:sldId id="264" r:id="rId12"/>
    <p:sldId id="265" r:id="rId13"/>
    <p:sldId id="266" r:id="rId14"/>
    <p:sldId id="267" r:id="rId15"/>
    <p:sldId id="268" r:id="rId16"/>
    <p:sldId id="303" r:id="rId17"/>
    <p:sldId id="304" r:id="rId18"/>
    <p:sldId id="269" r:id="rId19"/>
    <p:sldId id="258" r:id="rId20"/>
    <p:sldId id="301" r:id="rId21"/>
    <p:sldId id="278" r:id="rId22"/>
    <p:sldId id="279" r:id="rId23"/>
    <p:sldId id="280" r:id="rId24"/>
    <p:sldId id="302" r:id="rId25"/>
    <p:sldId id="305" r:id="rId26"/>
    <p:sldId id="282" r:id="rId27"/>
    <p:sldId id="289" r:id="rId28"/>
    <p:sldId id="290" r:id="rId29"/>
    <p:sldId id="291" r:id="rId30"/>
    <p:sldId id="294" r:id="rId31"/>
    <p:sldId id="292" r:id="rId32"/>
    <p:sldId id="293" r:id="rId33"/>
    <p:sldId id="296" r:id="rId34"/>
    <p:sldId id="299" r:id="rId35"/>
    <p:sldId id="298" r:id="rId36"/>
    <p:sldId id="297" r:id="rId37"/>
    <p:sldId id="285" r:id="rId38"/>
  </p:sldIdLst>
  <p:sldSz cx="9144000" cy="5715000" type="screen16x10"/>
  <p:notesSz cx="9144000" cy="6858000"/>
  <p:embeddedFontLst>
    <p:embeddedFont>
      <p:font typeface="Wingdings 2" panose="05020102010507070707" pitchFamily="18" charset="2"/>
      <p:regular r:id="rId40"/>
    </p:embeddedFont>
    <p:embeddedFont>
      <p:font typeface="Calibri" panose="020F0502020204030204" pitchFamily="34" charset="0"/>
      <p:regular r:id="rId41"/>
      <p:bold r:id="rId42"/>
      <p:italic r:id="rId43"/>
      <p:boldItalic r:id="rId44"/>
    </p:embeddedFont>
    <p:embeddedFont>
      <p:font typeface="NikoshBAN" panose="02000000000000000000" pitchFamily="2" charset="0"/>
      <p:regular r:id="rId45"/>
    </p:embeddedFont>
    <p:embeddedFont>
      <p:font typeface="Calibri Light" panose="020F0302020204030204"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B9C8F1"/>
    <a:srgbClr val="EA93FF"/>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6" autoAdjust="0"/>
    <p:restoredTop sz="90126" autoAdjust="0"/>
  </p:normalViewPr>
  <p:slideViewPr>
    <p:cSldViewPr snapToGrid="0">
      <p:cViewPr varScale="1">
        <p:scale>
          <a:sx n="80" d="100"/>
          <a:sy n="80" d="100"/>
        </p:scale>
        <p:origin x="1416" y="84"/>
      </p:cViewPr>
      <p:guideLst>
        <p:guide orient="horz" pos="180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2AC425C-2316-415A-9B7F-C452F0C5E185}" type="datetimeFigureOut">
              <a:rPr lang="en-US" smtClean="0"/>
              <a:t>8/6/2016</a:t>
            </a:fld>
            <a:endParaRPr lang="en-US"/>
          </a:p>
        </p:txBody>
      </p:sp>
      <p:sp>
        <p:nvSpPr>
          <p:cNvPr id="4" name="Slide Image Placeholder 3"/>
          <p:cNvSpPr>
            <a:spLocks noGrp="1" noRot="1" noChangeAspect="1"/>
          </p:cNvSpPr>
          <p:nvPr>
            <p:ph type="sldImg" idx="2"/>
          </p:nvPr>
        </p:nvSpPr>
        <p:spPr>
          <a:xfrm>
            <a:off x="2720975" y="857250"/>
            <a:ext cx="37020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21E3415-C3E2-43BD-B8C5-2C555E2F09D1}" type="slidenum">
              <a:rPr lang="en-US" smtClean="0"/>
              <a:t>‹#›</a:t>
            </a:fld>
            <a:endParaRPr lang="en-US"/>
          </a:p>
        </p:txBody>
      </p:sp>
    </p:spTree>
    <p:extLst>
      <p:ext uri="{BB962C8B-B14F-4D97-AF65-F5344CB8AC3E}">
        <p14:creationId xmlns:p14="http://schemas.microsoft.com/office/powerpoint/2010/main" val="221963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algn="l"/>
            <a:r>
              <a:rPr lang="bn-BD" sz="1200" dirty="0" smtClean="0">
                <a:ln w="1905"/>
                <a:effectLst>
                  <a:innerShdw blurRad="69850" dist="43180" dir="5400000">
                    <a:srgbClr val="000000">
                      <a:alpha val="65000"/>
                    </a:srgbClr>
                  </a:innerShdw>
                </a:effectLst>
                <a:latin typeface="NikoshBAN" pitchFamily="2" charset="0"/>
                <a:cs typeface="NikoshBAN" pitchFamily="2" charset="0"/>
                <a:sym typeface="Wingdings"/>
              </a:rPr>
              <a:t>সম্মানিত কন্টেন্ট ব্যবহারকারী/ শিক্ষকবৃন্দ এই কন্টেন্টটি পাঠদানের পূর্বে </a:t>
            </a:r>
            <a:r>
              <a:rPr lang="bn-BD" sz="1200" baseline="0" dirty="0" smtClean="0">
                <a:ln w="1905"/>
                <a:effectLst>
                  <a:innerShdw blurRad="69850" dist="43180" dir="5400000">
                    <a:srgbClr val="000000">
                      <a:alpha val="65000"/>
                    </a:srgbClr>
                  </a:innerShdw>
                </a:effectLst>
                <a:latin typeface="NikoshBAN" pitchFamily="2" charset="0"/>
                <a:cs typeface="NikoshBAN" pitchFamily="2" charset="0"/>
                <a:sym typeface="Wingdings"/>
              </a:rPr>
              <a:t> পাঠ্য পুস্তকের পাঠটি </a:t>
            </a:r>
            <a:r>
              <a:rPr lang="bn-BD" sz="1200" dirty="0" smtClean="0">
                <a:ln w="1905"/>
                <a:effectLst>
                  <a:innerShdw blurRad="69850" dist="43180" dir="5400000">
                    <a:srgbClr val="000000">
                      <a:alpha val="65000"/>
                    </a:srgbClr>
                  </a:innerShdw>
                </a:effectLst>
                <a:latin typeface="NikoshBAN" pitchFamily="2" charset="0"/>
                <a:cs typeface="NikoshBAN" pitchFamily="2" charset="0"/>
                <a:sym typeface="Wingdings"/>
              </a:rPr>
              <a:t> পড়ে নেবেন ।এই</a:t>
            </a:r>
            <a:r>
              <a:rPr lang="bn-BD" sz="1200" baseline="0" dirty="0" smtClean="0">
                <a:ln w="1905"/>
                <a:effectLst>
                  <a:innerShdw blurRad="69850" dist="43180" dir="5400000">
                    <a:srgbClr val="000000">
                      <a:alpha val="65000"/>
                    </a:srgbClr>
                  </a:innerShdw>
                </a:effectLst>
                <a:latin typeface="NikoshBAN" pitchFamily="2" charset="0"/>
                <a:cs typeface="NikoshBAN" pitchFamily="2" charset="0"/>
                <a:sym typeface="Wingdings"/>
              </a:rPr>
              <a:t> কন্টেন্টে ২টি দলীয় কাজ দেওয়া আছে। </a:t>
            </a:r>
            <a:r>
              <a:rPr lang="bn-BD" sz="1200" dirty="0" smtClean="0">
                <a:ln w="1905"/>
                <a:effectLst>
                  <a:innerShdw blurRad="69850" dist="43180" dir="5400000">
                    <a:srgbClr val="000000">
                      <a:alpha val="65000"/>
                    </a:srgbClr>
                  </a:innerShdw>
                </a:effectLst>
                <a:latin typeface="NikoshBAN" pitchFamily="2" charset="0"/>
                <a:cs typeface="NikoshBAN" pitchFamily="2" charset="0"/>
                <a:sym typeface="Wingdings"/>
              </a:rPr>
              <a:t>শিক্ষক ১-৯ নং ষ্লাইড</a:t>
            </a:r>
            <a:r>
              <a:rPr lang="bn-BD" sz="1200" baseline="0" dirty="0" smtClean="0">
                <a:ln w="1905"/>
                <a:effectLst>
                  <a:innerShdw blurRad="69850" dist="43180" dir="5400000">
                    <a:srgbClr val="000000">
                      <a:alpha val="65000"/>
                    </a:srgbClr>
                  </a:innerShdw>
                </a:effectLst>
                <a:latin typeface="NikoshBAN" pitchFamily="2" charset="0"/>
                <a:cs typeface="NikoshBAN" pitchFamily="2" charset="0"/>
                <a:sym typeface="Wingdings"/>
              </a:rPr>
              <a:t> প্রদর্শন করার পর দলীয় কাজ দেবেন অথবা শিক্ষার্থীদের সাথে আলোচনা করে দলীয় কাজ দেবেন।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1</a:t>
            </a:fld>
            <a:endParaRPr lang="en-US"/>
          </a:p>
        </p:txBody>
      </p:sp>
    </p:spTree>
    <p:extLst>
      <p:ext uri="{BB962C8B-B14F-4D97-AF65-F5344CB8AC3E}">
        <p14:creationId xmlns:p14="http://schemas.microsoft.com/office/powerpoint/2010/main" val="93971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 প্রশ্ন করবেন কোন</a:t>
            </a:r>
            <a:r>
              <a:rPr lang="bn-BD" baseline="0" dirty="0" smtClean="0">
                <a:latin typeface="NikoshBAN" panose="02000000000000000000" pitchFamily="2" charset="0"/>
                <a:cs typeface="NikoshBAN" panose="02000000000000000000" pitchFamily="2" charset="0"/>
              </a:rPr>
              <a:t> জাতের পাখি?কয়টি ডিম দেয়?</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10</a:t>
            </a:fld>
            <a:endParaRPr lang="en-US"/>
          </a:p>
        </p:txBody>
      </p:sp>
    </p:spTree>
    <p:extLst>
      <p:ext uri="{BB962C8B-B14F-4D97-AF65-F5344CB8AC3E}">
        <p14:creationId xmlns:p14="http://schemas.microsoft.com/office/powerpoint/2010/main" val="329807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 প্রশ্ন করবেন কোন</a:t>
            </a:r>
            <a:r>
              <a:rPr lang="bn-BD" baseline="0" dirty="0" smtClean="0">
                <a:latin typeface="NikoshBAN" panose="02000000000000000000" pitchFamily="2" charset="0"/>
                <a:cs typeface="NikoshBAN" panose="02000000000000000000" pitchFamily="2" charset="0"/>
              </a:rPr>
              <a:t> জাতের পাখি?কয়টি ডিম দেয়?</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11</a:t>
            </a:fld>
            <a:endParaRPr lang="en-US"/>
          </a:p>
        </p:txBody>
      </p:sp>
    </p:spTree>
    <p:extLst>
      <p:ext uri="{BB962C8B-B14F-4D97-AF65-F5344CB8AC3E}">
        <p14:creationId xmlns:p14="http://schemas.microsoft.com/office/powerpoint/2010/main" val="172896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 প্রশ্ন করবেন কোন</a:t>
            </a:r>
            <a:r>
              <a:rPr lang="bn-BD" baseline="0" dirty="0" smtClean="0">
                <a:latin typeface="NikoshBAN" panose="02000000000000000000" pitchFamily="2" charset="0"/>
                <a:cs typeface="NikoshBAN" panose="02000000000000000000" pitchFamily="2" charset="0"/>
              </a:rPr>
              <a:t> জাতের পাখি?কয়টি ডিম দেয়?</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12</a:t>
            </a:fld>
            <a:endParaRPr lang="en-US"/>
          </a:p>
        </p:txBody>
      </p:sp>
    </p:spTree>
    <p:extLst>
      <p:ext uri="{BB962C8B-B14F-4D97-AF65-F5344CB8AC3E}">
        <p14:creationId xmlns:p14="http://schemas.microsoft.com/office/powerpoint/2010/main" val="308483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 প্রশ্ন করবেন কোন</a:t>
            </a:r>
            <a:r>
              <a:rPr lang="bn-BD" baseline="0" dirty="0" smtClean="0">
                <a:latin typeface="NikoshBAN" panose="02000000000000000000" pitchFamily="2" charset="0"/>
                <a:cs typeface="NikoshBAN" panose="02000000000000000000" pitchFamily="2" charset="0"/>
              </a:rPr>
              <a:t> জাতের পাখি?কয়টি ডিম দেয়?</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13</a:t>
            </a:fld>
            <a:endParaRPr lang="en-US"/>
          </a:p>
        </p:txBody>
      </p:sp>
    </p:spTree>
    <p:extLst>
      <p:ext uri="{BB962C8B-B14F-4D97-AF65-F5344CB8AC3E}">
        <p14:creationId xmlns:p14="http://schemas.microsoft.com/office/powerpoint/2010/main" val="56629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 প্রশ্ন করবেন কোন</a:t>
            </a:r>
            <a:r>
              <a:rPr lang="bn-BD" baseline="0" dirty="0" smtClean="0">
                <a:latin typeface="NikoshBAN" panose="02000000000000000000" pitchFamily="2" charset="0"/>
                <a:cs typeface="NikoshBAN" panose="02000000000000000000" pitchFamily="2" charset="0"/>
              </a:rPr>
              <a:t> জাতের পাখি?কয়টি ডিম দেয়? </a:t>
            </a:r>
            <a:r>
              <a:rPr lang="en-US" dirty="0" smtClean="0"/>
              <a:t>RIR Means-Road Island Red</a:t>
            </a:r>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14</a:t>
            </a:fld>
            <a:endParaRPr lang="en-US"/>
          </a:p>
        </p:txBody>
      </p:sp>
    </p:spTree>
    <p:extLst>
      <p:ext uri="{BB962C8B-B14F-4D97-AF65-F5344CB8AC3E}">
        <p14:creationId xmlns:p14="http://schemas.microsoft.com/office/powerpoint/2010/main" val="3258819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 প্রশ্ন করবেন কোন</a:t>
            </a:r>
            <a:r>
              <a:rPr lang="bn-BD" baseline="0" dirty="0" smtClean="0">
                <a:latin typeface="NikoshBAN" panose="02000000000000000000" pitchFamily="2" charset="0"/>
                <a:cs typeface="NikoshBAN" panose="02000000000000000000" pitchFamily="2" charset="0"/>
              </a:rPr>
              <a:t> জাতের পাখি?কয়টি ডিম দেয়?</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15</a:t>
            </a:fld>
            <a:endParaRPr lang="en-US"/>
          </a:p>
        </p:txBody>
      </p:sp>
    </p:spTree>
    <p:extLst>
      <p:ext uri="{BB962C8B-B14F-4D97-AF65-F5344CB8AC3E}">
        <p14:creationId xmlns:p14="http://schemas.microsoft.com/office/powerpoint/2010/main" val="847617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800" dirty="0" smtClean="0">
                <a:latin typeface="NikoshBAN" panose="02000000000000000000" pitchFamily="2" charset="0"/>
                <a:cs typeface="NikoshBAN" panose="02000000000000000000" pitchFamily="2" charset="0"/>
              </a:rPr>
              <a:t>শিক্ষক </a:t>
            </a:r>
            <a:r>
              <a:rPr lang="bn-BD" sz="18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18</a:t>
            </a:fld>
            <a:endParaRPr lang="en-US"/>
          </a:p>
        </p:txBody>
      </p:sp>
    </p:spTree>
    <p:extLst>
      <p:ext uri="{BB962C8B-B14F-4D97-AF65-F5344CB8AC3E}">
        <p14:creationId xmlns:p14="http://schemas.microsoft.com/office/powerpoint/2010/main" val="375258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19</a:t>
            </a:fld>
            <a:endParaRPr lang="en-US"/>
          </a:p>
        </p:txBody>
      </p:sp>
    </p:spTree>
    <p:extLst>
      <p:ext uri="{BB962C8B-B14F-4D97-AF65-F5344CB8AC3E}">
        <p14:creationId xmlns:p14="http://schemas.microsoft.com/office/powerpoint/2010/main" val="424896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21</a:t>
            </a:fld>
            <a:endParaRPr lang="en-US"/>
          </a:p>
        </p:txBody>
      </p:sp>
    </p:spTree>
    <p:extLst>
      <p:ext uri="{BB962C8B-B14F-4D97-AF65-F5344CB8AC3E}">
        <p14:creationId xmlns:p14="http://schemas.microsoft.com/office/powerpoint/2010/main" val="33279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22</a:t>
            </a:fld>
            <a:endParaRPr lang="en-US"/>
          </a:p>
        </p:txBody>
      </p:sp>
    </p:spTree>
    <p:extLst>
      <p:ext uri="{BB962C8B-B14F-4D97-AF65-F5344CB8AC3E}">
        <p14:creationId xmlns:p14="http://schemas.microsoft.com/office/powerpoint/2010/main" val="139863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স্বাগতম জানিয়ে ছবিটির পটভূমি জানতে চাইবেন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2</a:t>
            </a:fld>
            <a:endParaRPr lang="en-US"/>
          </a:p>
        </p:txBody>
      </p:sp>
    </p:spTree>
    <p:extLst>
      <p:ext uri="{BB962C8B-B14F-4D97-AF65-F5344CB8AC3E}">
        <p14:creationId xmlns:p14="http://schemas.microsoft.com/office/powerpoint/2010/main" val="3018090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23</a:t>
            </a:fld>
            <a:endParaRPr lang="en-US"/>
          </a:p>
        </p:txBody>
      </p:sp>
    </p:spTree>
    <p:extLst>
      <p:ext uri="{BB962C8B-B14F-4D97-AF65-F5344CB8AC3E}">
        <p14:creationId xmlns:p14="http://schemas.microsoft.com/office/powerpoint/2010/main" val="351527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26</a:t>
            </a:fld>
            <a:endParaRPr lang="en-US"/>
          </a:p>
        </p:txBody>
      </p:sp>
    </p:spTree>
    <p:extLst>
      <p:ext uri="{BB962C8B-B14F-4D97-AF65-F5344CB8AC3E}">
        <p14:creationId xmlns:p14="http://schemas.microsoft.com/office/powerpoint/2010/main" val="275229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27</a:t>
            </a:fld>
            <a:endParaRPr lang="en-US"/>
          </a:p>
        </p:txBody>
      </p:sp>
    </p:spTree>
    <p:extLst>
      <p:ext uri="{BB962C8B-B14F-4D97-AF65-F5344CB8AC3E}">
        <p14:creationId xmlns:p14="http://schemas.microsoft.com/office/powerpoint/2010/main" val="1084162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28</a:t>
            </a:fld>
            <a:endParaRPr lang="en-US"/>
          </a:p>
        </p:txBody>
      </p:sp>
    </p:spTree>
    <p:extLst>
      <p:ext uri="{BB962C8B-B14F-4D97-AF65-F5344CB8AC3E}">
        <p14:creationId xmlns:p14="http://schemas.microsoft.com/office/powerpoint/2010/main" val="3300193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29</a:t>
            </a:fld>
            <a:endParaRPr lang="en-US"/>
          </a:p>
        </p:txBody>
      </p:sp>
    </p:spTree>
    <p:extLst>
      <p:ext uri="{BB962C8B-B14F-4D97-AF65-F5344CB8AC3E}">
        <p14:creationId xmlns:p14="http://schemas.microsoft.com/office/powerpoint/2010/main" val="1592437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30</a:t>
            </a:fld>
            <a:endParaRPr lang="en-US"/>
          </a:p>
        </p:txBody>
      </p:sp>
    </p:spTree>
    <p:extLst>
      <p:ext uri="{BB962C8B-B14F-4D97-AF65-F5344CB8AC3E}">
        <p14:creationId xmlns:p14="http://schemas.microsoft.com/office/powerpoint/2010/main" val="4141594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31</a:t>
            </a:fld>
            <a:endParaRPr lang="en-US"/>
          </a:p>
        </p:txBody>
      </p:sp>
    </p:spTree>
    <p:extLst>
      <p:ext uri="{BB962C8B-B14F-4D97-AF65-F5344CB8AC3E}">
        <p14:creationId xmlns:p14="http://schemas.microsoft.com/office/powerpoint/2010/main" val="645177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32</a:t>
            </a:fld>
            <a:endParaRPr lang="en-US"/>
          </a:p>
        </p:txBody>
      </p:sp>
    </p:spTree>
    <p:extLst>
      <p:ext uri="{BB962C8B-B14F-4D97-AF65-F5344CB8AC3E}">
        <p14:creationId xmlns:p14="http://schemas.microsoft.com/office/powerpoint/2010/main" val="2743149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 </a:t>
            </a:r>
            <a:r>
              <a:rPr lang="bn-BD" sz="1200" baseline="0" dirty="0" smtClean="0">
                <a:latin typeface="NikoshBAN" panose="02000000000000000000" pitchFamily="2" charset="0"/>
                <a:cs typeface="NikoshBAN" panose="02000000000000000000" pitchFamily="2" charset="0"/>
              </a:rPr>
              <a:t> প্রশ্ন করবেন,গৃহপালিত পাখির বৈশিষ্ঠ্য কি?শেষে উত্তর প্রদর্শন করবেন ।</a:t>
            </a:r>
            <a:endParaRPr lang="en-US" sz="12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33</a:t>
            </a:fld>
            <a:endParaRPr lang="en-US"/>
          </a:p>
        </p:txBody>
      </p:sp>
    </p:spTree>
    <p:extLst>
      <p:ext uri="{BB962C8B-B14F-4D97-AF65-F5344CB8AC3E}">
        <p14:creationId xmlns:p14="http://schemas.microsoft.com/office/powerpoint/2010/main" val="1670171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সঠিক উত্তর:  </a:t>
            </a:r>
            <a:r>
              <a:rPr lang="en-US" dirty="0" smtClean="0">
                <a:latin typeface="NikoshBAN" panose="02000000000000000000" pitchFamily="2" charset="0"/>
                <a:cs typeface="NikoshBAN" panose="02000000000000000000" pitchFamily="2" charset="0"/>
              </a:rPr>
              <a:t>iii)</a:t>
            </a:r>
            <a:r>
              <a:rPr lang="bn-BD" dirty="0" smtClean="0">
                <a:latin typeface="NikoshBAN" panose="02000000000000000000" pitchFamily="2" charset="0"/>
                <a:cs typeface="NikoshBAN" panose="02000000000000000000" pitchFamily="2" charset="0"/>
              </a:rPr>
              <a:t>গ</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35</a:t>
            </a:fld>
            <a:endParaRPr lang="en-US"/>
          </a:p>
        </p:txBody>
      </p:sp>
    </p:spTree>
    <p:extLst>
      <p:ext uri="{BB962C8B-B14F-4D97-AF65-F5344CB8AC3E}">
        <p14:creationId xmlns:p14="http://schemas.microsoft.com/office/powerpoint/2010/main" val="244772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F1DC650-0F64-4992-85D8-64FA2FF678D6}" type="datetime1">
              <a:rPr lang="en-US" smtClean="0"/>
              <a:t>8/6/2016</a:t>
            </a:fld>
            <a:endParaRPr lang="en-US"/>
          </a:p>
        </p:txBody>
      </p:sp>
      <p:sp>
        <p:nvSpPr>
          <p:cNvPr id="5" name="Slide Number Placeholder 4"/>
          <p:cNvSpPr>
            <a:spLocks noGrp="1"/>
          </p:cNvSpPr>
          <p:nvPr>
            <p:ph type="sldNum" sz="quarter" idx="11"/>
          </p:nvPr>
        </p:nvSpPr>
        <p:spPr/>
        <p:txBody>
          <a:bodyPr/>
          <a:lstStyle/>
          <a:p>
            <a:fld id="{76968F61-E531-49D1-84B4-57F3CE9F10FE}" type="slidenum">
              <a:rPr lang="en-US" smtClean="0"/>
              <a:t>3</a:t>
            </a:fld>
            <a:endParaRPr lang="en-US"/>
          </a:p>
        </p:txBody>
      </p:sp>
    </p:spTree>
    <p:extLst>
      <p:ext uri="{BB962C8B-B14F-4D97-AF65-F5344CB8AC3E}">
        <p14:creationId xmlns:p14="http://schemas.microsoft.com/office/powerpoint/2010/main" val="1471132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36</a:t>
            </a:fld>
            <a:endParaRPr lang="en-US"/>
          </a:p>
        </p:txBody>
      </p:sp>
    </p:spTree>
    <p:extLst>
      <p:ext uri="{BB962C8B-B14F-4D97-AF65-F5344CB8AC3E}">
        <p14:creationId xmlns:p14="http://schemas.microsoft.com/office/powerpoint/2010/main" val="1458182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পাঠের গুরুত্ব বুঝিয়ে বলবেন ।পোলট্রী খামার গ্রাম ছাড়া শহরেও করা যায়।এবং স্লেগানটি বাস্তায়নের কথা বলবেন।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37</a:t>
            </a:fld>
            <a:endParaRPr lang="en-US"/>
          </a:p>
        </p:txBody>
      </p:sp>
    </p:spTree>
    <p:extLst>
      <p:ext uri="{BB962C8B-B14F-4D97-AF65-F5344CB8AC3E}">
        <p14:creationId xmlns:p14="http://schemas.microsoft.com/office/powerpoint/2010/main" val="79229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r>
              <a:rPr lang="bn-BD" sz="1800" dirty="0" smtClean="0">
                <a:latin typeface="NikoshBAN" panose="02000000000000000000" pitchFamily="2" charset="0"/>
                <a:cs typeface="NikoshBAN" panose="02000000000000000000" pitchFamily="2" charset="0"/>
              </a:rPr>
              <a:t>শিক্ষক</a:t>
            </a:r>
            <a:r>
              <a:rPr lang="bn-BD" sz="1800" baseline="0" dirty="0" smtClean="0">
                <a:latin typeface="NikoshBAN" panose="02000000000000000000" pitchFamily="2" charset="0"/>
                <a:cs typeface="NikoshBAN" panose="02000000000000000000" pitchFamily="2" charset="0"/>
              </a:rPr>
              <a:t> ছবি প্রদর্শন করার পর প্রশ্ন করবেন খি দেখলাম,কি বুঝলাম?এধরনের নানা প্রশ্ন নিয়ে সময়ের দিকে লক্ষ্য রেখে মুক্ত আলোচনা করতে পারেন । শিক্ষক বলবেন আজ  আমরা বিভিন্ন প্রকার পাখি এবং তাদের সাধারণ বৈশিষ্ঠ নিয়ে আলোচনা  করব। সবশেষে পাঠ ঘোষনা করবেন।</a:t>
            </a:r>
            <a:endParaRPr lang="en-US" sz="1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4</a:t>
            </a:fld>
            <a:endParaRPr lang="en-US"/>
          </a:p>
        </p:txBody>
      </p:sp>
    </p:spTree>
    <p:extLst>
      <p:ext uri="{BB962C8B-B14F-4D97-AF65-F5344CB8AC3E}">
        <p14:creationId xmlns:p14="http://schemas.microsoft.com/office/powerpoint/2010/main" val="285974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গুরুত্ব সহকারে আজকের শিখনফল</a:t>
            </a:r>
            <a:r>
              <a:rPr lang="bn-BD" baseline="0" dirty="0" smtClean="0">
                <a:latin typeface="NikoshBAN" panose="02000000000000000000" pitchFamily="2" charset="0"/>
                <a:cs typeface="NikoshBAN" panose="02000000000000000000" pitchFamily="2" charset="0"/>
              </a:rPr>
              <a:t> বুঝিয়ে বলবেন।</a:t>
            </a:r>
            <a:endParaRPr lang="en-US" dirty="0">
              <a:latin typeface="NikoshBAN" panose="02000000000000000000" pitchFamily="2" charset="0"/>
              <a:cs typeface="NikoshBAN" panose="02000000000000000000" pitchFamily="2" charset="0"/>
            </a:endParaRPr>
          </a:p>
        </p:txBody>
      </p:sp>
      <p:sp>
        <p:nvSpPr>
          <p:cNvPr id="4" name="Date Placeholder 3"/>
          <p:cNvSpPr>
            <a:spLocks noGrp="1"/>
          </p:cNvSpPr>
          <p:nvPr>
            <p:ph type="dt" idx="10"/>
          </p:nvPr>
        </p:nvSpPr>
        <p:spPr/>
        <p:txBody>
          <a:bodyPr/>
          <a:lstStyle/>
          <a:p>
            <a:fld id="{45A44440-94A6-475F-A994-CD25027211F8}" type="datetime1">
              <a:rPr lang="en-US" smtClean="0"/>
              <a:t>8/6/2016</a:t>
            </a:fld>
            <a:endParaRPr lang="en-US"/>
          </a:p>
        </p:txBody>
      </p:sp>
      <p:sp>
        <p:nvSpPr>
          <p:cNvPr id="5" name="Slide Number Placeholder 4"/>
          <p:cNvSpPr>
            <a:spLocks noGrp="1"/>
          </p:cNvSpPr>
          <p:nvPr>
            <p:ph type="sldNum" sz="quarter" idx="11"/>
          </p:nvPr>
        </p:nvSpPr>
        <p:spPr/>
        <p:txBody>
          <a:bodyPr/>
          <a:lstStyle/>
          <a:p>
            <a:fld id="{76968F61-E531-49D1-84B4-57F3CE9F10FE}" type="slidenum">
              <a:rPr lang="en-US" smtClean="0"/>
              <a:t>5</a:t>
            </a:fld>
            <a:endParaRPr lang="en-US"/>
          </a:p>
        </p:txBody>
      </p:sp>
    </p:spTree>
    <p:extLst>
      <p:ext uri="{BB962C8B-B14F-4D97-AF65-F5344CB8AC3E}">
        <p14:creationId xmlns:p14="http://schemas.microsoft.com/office/powerpoint/2010/main" val="55576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 শিক্ষার্থীদের প্রশ্ন</a:t>
            </a:r>
            <a:r>
              <a:rPr lang="bn-BD" baseline="0" dirty="0" smtClean="0">
                <a:latin typeface="NikoshBAN" panose="02000000000000000000" pitchFamily="2" charset="0"/>
                <a:cs typeface="NikoshBAN" panose="02000000000000000000" pitchFamily="2" charset="0"/>
              </a:rPr>
              <a:t> ক</a:t>
            </a:r>
            <a:r>
              <a:rPr lang="bn-BD" dirty="0" smtClean="0">
                <a:latin typeface="NikoshBAN" panose="02000000000000000000" pitchFamily="2" charset="0"/>
                <a:cs typeface="NikoshBAN" panose="02000000000000000000" pitchFamily="2" charset="0"/>
              </a:rPr>
              <a:t>রবেন  গৃহপালিত পাখি </a:t>
            </a:r>
            <a:r>
              <a:rPr lang="bn-BD" sz="1200" dirty="0" smtClean="0">
                <a:latin typeface="NikoshBAN" panose="02000000000000000000" pitchFamily="2" charset="0"/>
                <a:cs typeface="NikoshBAN" panose="02000000000000000000" pitchFamily="2" charset="0"/>
              </a:rPr>
              <a:t>কোথায় বসবাস করে </a:t>
            </a:r>
            <a:r>
              <a:rPr lang="bn-BD" dirty="0" smtClean="0">
                <a:latin typeface="NikoshBAN" panose="02000000000000000000" pitchFamily="2" charset="0"/>
                <a:cs typeface="NikoshBAN" panose="02000000000000000000" pitchFamily="2" charset="0"/>
              </a:rPr>
              <a:t>কি?ছাত্রদের</a:t>
            </a:r>
            <a:r>
              <a:rPr lang="bn-BD" baseline="0" dirty="0" smtClean="0">
                <a:latin typeface="NikoshBAN" panose="02000000000000000000" pitchFamily="2" charset="0"/>
                <a:cs typeface="NikoshBAN" panose="02000000000000000000" pitchFamily="2" charset="0"/>
              </a:rPr>
              <a:t> উত্তর শোনার পর বলবেন হাঁস,মুরগি ও কবুতরকে গৃহপালিত পাখি বলে এবং ছবি প্রদর্শন করবেন।</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6</a:t>
            </a:fld>
            <a:endParaRPr lang="en-US"/>
          </a:p>
        </p:txBody>
      </p:sp>
    </p:spTree>
    <p:extLst>
      <p:ext uri="{BB962C8B-B14F-4D97-AF65-F5344CB8AC3E}">
        <p14:creationId xmlns:p14="http://schemas.microsoft.com/office/powerpoint/2010/main" val="225977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ভিডিও/ছবি</a:t>
            </a:r>
            <a:r>
              <a:rPr lang="bn-BD" baseline="0" dirty="0" smtClean="0">
                <a:latin typeface="NikoshBAN" panose="02000000000000000000" pitchFamily="2" charset="0"/>
                <a:cs typeface="NikoshBAN" panose="02000000000000000000" pitchFamily="2" charset="0"/>
              </a:rPr>
              <a:t>  প্রদর্শন করার পর </a:t>
            </a:r>
            <a:r>
              <a:rPr lang="bn-BD" dirty="0" smtClean="0">
                <a:latin typeface="NikoshBAN" panose="02000000000000000000" pitchFamily="2" charset="0"/>
                <a:cs typeface="NikoshBAN" panose="02000000000000000000" pitchFamily="2" charset="0"/>
              </a:rPr>
              <a:t>শিক্ষার্থীদের প্রশ্ন করবেন কোন জাতের পাখি</a:t>
            </a:r>
            <a:r>
              <a:rPr lang="bn-BD"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?শিক্ষার্থীরা</a:t>
            </a:r>
            <a:r>
              <a:rPr lang="bn-BD" baseline="0" dirty="0" smtClean="0">
                <a:latin typeface="NikoshBAN" panose="02000000000000000000" pitchFamily="2" charset="0"/>
                <a:cs typeface="NikoshBAN" panose="02000000000000000000" pitchFamily="2" charset="0"/>
              </a:rPr>
              <a:t> একে একে মুখে মুখে উত্তর দেবেন ।সবশেষে বলবেন  আজ  আমরা গৃহপালিত পাখির নাম জানতে পারব।</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7</a:t>
            </a:fld>
            <a:endParaRPr lang="en-US"/>
          </a:p>
        </p:txBody>
      </p:sp>
    </p:spTree>
    <p:extLst>
      <p:ext uri="{BB962C8B-B14F-4D97-AF65-F5344CB8AC3E}">
        <p14:creationId xmlns:p14="http://schemas.microsoft.com/office/powerpoint/2010/main" val="93408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প্রথেম ছবি  প্রদর্শন করার পর প্রশ্ন করবেন খি দেখলাম,কি বুঝলাম?এধরনের নানা প্রশ্ন নিয়ে সময়ের দিকে লক্ষ্য রেখে মুক্ত আলোচনা করে পাখির বৈশিষ্ঠ্য বুঝিয়ে বলবেন  এবং বলবেন আজ আমরা গৃহপালিত পাখির বৈশিষ্ঠ্য জানতে পারব।</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B21E3415-C3E2-43BD-B8C5-2C555E2F09D1}" type="slidenum">
              <a:rPr lang="en-US" smtClean="0"/>
              <a:t>8</a:t>
            </a:fld>
            <a:endParaRPr lang="en-US"/>
          </a:p>
        </p:txBody>
      </p:sp>
    </p:spTree>
    <p:extLst>
      <p:ext uri="{BB962C8B-B14F-4D97-AF65-F5344CB8AC3E}">
        <p14:creationId xmlns:p14="http://schemas.microsoft.com/office/powerpoint/2010/main" val="45518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0975" y="857250"/>
            <a:ext cx="3702050" cy="2314575"/>
          </a:xfrm>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শিক্ষক প্রশ্ন করবেন কোন</a:t>
            </a:r>
            <a:r>
              <a:rPr lang="bn-BD" baseline="0" dirty="0" smtClean="0">
                <a:latin typeface="NikoshBAN" panose="02000000000000000000" pitchFamily="2" charset="0"/>
                <a:cs typeface="NikoshBAN" panose="02000000000000000000" pitchFamily="2" charset="0"/>
              </a:rPr>
              <a:t> জাতের পাখি?কয়টি ডিম দেয়?</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21E3415-C3E2-43BD-B8C5-2C555E2F09D1}" type="slidenum">
              <a:rPr lang="en-US" smtClean="0"/>
              <a:t>9</a:t>
            </a:fld>
            <a:endParaRPr lang="en-US"/>
          </a:p>
        </p:txBody>
      </p:sp>
    </p:spTree>
    <p:extLst>
      <p:ext uri="{BB962C8B-B14F-4D97-AF65-F5344CB8AC3E}">
        <p14:creationId xmlns:p14="http://schemas.microsoft.com/office/powerpoint/2010/main" val="2815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001698"/>
            <a:ext cx="6858000" cy="13798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113E6F-F97C-469C-BFC3-4B35D64E7D2E}" type="datetime1">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37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8C2C5-5424-4B53-9A14-20F1853FC2CA}" type="datetime1">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217980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04271"/>
            <a:ext cx="1971675" cy="48431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5281E-43CD-446F-9B14-3EFB69E5C38D}" type="datetime1">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348726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BE444-87D4-4D51-A759-4C148A271F72}" type="datetime1">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321947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3"/>
            <a:ext cx="7886700" cy="2377281"/>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824554"/>
            <a:ext cx="7886700" cy="12501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F6A27-690F-4FA6-B574-E1480513CE36}" type="datetime1">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118759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E1EDD-6ACD-4D4B-B528-1E6D3E3B095F}" type="datetime1">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230073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2"/>
            <a:ext cx="7886700" cy="110463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400969"/>
            <a:ext cx="3868340"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400969"/>
            <a:ext cx="3887391"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AF6AF6-6229-47B1-B6B4-648D168703FD}" type="datetime1">
              <a:rPr lang="en-US" smtClean="0"/>
              <a:t>8/6/2016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33527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BF331-61C5-446F-97C7-B2358DDE794F}" type="datetime1">
              <a:rPr lang="en-US" smtClean="0"/>
              <a:t>8/6/2016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54571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41F2C-B33E-4305-A1BF-ABE96B211E35}" type="datetime1">
              <a:rPr lang="en-US" smtClean="0"/>
              <a:t>8/6/2016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390996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822856"/>
            <a:ext cx="4629150" cy="40613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EFE9A-43FC-4B49-8CAF-1C6F888B0FEB}" type="datetime1">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215744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822856"/>
            <a:ext cx="4629150" cy="40613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D040C-57B3-4CAC-A53D-46C7D27A0EF0}" type="datetime1">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0419B-EDB3-4C01-998F-7516C5C28855}" type="slidenum">
              <a:rPr lang="en-US" smtClean="0"/>
              <a:t>‹#›</a:t>
            </a:fld>
            <a:endParaRPr lang="en-US"/>
          </a:p>
        </p:txBody>
      </p:sp>
    </p:spTree>
    <p:extLst>
      <p:ext uri="{BB962C8B-B14F-4D97-AF65-F5344CB8AC3E}">
        <p14:creationId xmlns:p14="http://schemas.microsoft.com/office/powerpoint/2010/main" val="321641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3000" r="-1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2"/>
            <a:ext cx="7886700" cy="110463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5296960"/>
            <a:ext cx="20574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20CC3031-DBAB-4205-B25D-C6298D225D1A}" type="datetime1">
              <a:rPr lang="en-US" smtClean="0"/>
              <a:t>8/6/2016</a:t>
            </a:fld>
            <a:endParaRPr lang="en-US"/>
          </a:p>
        </p:txBody>
      </p:sp>
      <p:sp>
        <p:nvSpPr>
          <p:cNvPr id="5" name="Footer Placeholder 4"/>
          <p:cNvSpPr>
            <a:spLocks noGrp="1"/>
          </p:cNvSpPr>
          <p:nvPr>
            <p:ph type="ftr" sz="quarter" idx="3"/>
          </p:nvPr>
        </p:nvSpPr>
        <p:spPr>
          <a:xfrm>
            <a:off x="3028950" y="5296960"/>
            <a:ext cx="30861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60"/>
            <a:ext cx="20574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0F0419B-EDB3-4C01-998F-7516C5C28855}" type="slidenum">
              <a:rPr lang="en-US" smtClean="0"/>
              <a:t>‹#›</a:t>
            </a:fld>
            <a:endParaRPr lang="en-US"/>
          </a:p>
        </p:txBody>
      </p:sp>
    </p:spTree>
    <p:extLst>
      <p:ext uri="{BB962C8B-B14F-4D97-AF65-F5344CB8AC3E}">
        <p14:creationId xmlns:p14="http://schemas.microsoft.com/office/powerpoint/2010/main" val="284445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jpg"/></Relationships>
</file>

<file path=ppt/slides/_rels/slide3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3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62916" y="376631"/>
            <a:ext cx="7352144" cy="1757736"/>
            <a:chOff x="1105253" y="453109"/>
            <a:chExt cx="9802858" cy="2109283"/>
          </a:xfrm>
          <a:solidFill>
            <a:srgbClr val="B9C8F1"/>
          </a:solidFill>
        </p:grpSpPr>
        <p:sp>
          <p:nvSpPr>
            <p:cNvPr id="3" name="Horizontal Scroll 2"/>
            <p:cNvSpPr/>
            <p:nvPr/>
          </p:nvSpPr>
          <p:spPr>
            <a:xfrm>
              <a:off x="1105253" y="453109"/>
              <a:ext cx="9802858" cy="2109283"/>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4445" y="787554"/>
              <a:ext cx="8876945" cy="1440395"/>
            </a:xfrm>
            <a:prstGeom prst="rect">
              <a:avLst/>
            </a:prstGeom>
            <a:grpFill/>
          </p:spPr>
          <p:txBody>
            <a:bodyPr wrap="square">
              <a:spAutoFit/>
            </a:bodyPr>
            <a:lstStyle/>
            <a:p>
              <a:pPr algn="ctr"/>
              <a:r>
                <a:rPr lang="bn-BD" sz="3600" dirty="0">
                  <a:effectLst>
                    <a:outerShdw blurRad="38100" dist="38100" dir="2700000" algn="tl">
                      <a:srgbClr val="000000">
                        <a:alpha val="43137"/>
                      </a:srgbClr>
                    </a:outerShdw>
                  </a:effectLst>
                  <a:latin typeface="NikoshBAN" pitchFamily="2" charset="0"/>
                  <a:cs typeface="NikoshBAN" pitchFamily="2" charset="0"/>
                  <a:sym typeface="Wingdings"/>
                </a:rPr>
                <a:t>এই স্লাইডটি </a:t>
              </a:r>
              <a:r>
                <a:rPr lang="bn-BD" sz="3600" dirty="0" smtClean="0">
                  <a:effectLst>
                    <a:outerShdw blurRad="38100" dist="38100" dir="2700000" algn="tl">
                      <a:srgbClr val="000000">
                        <a:alpha val="43137"/>
                      </a:srgbClr>
                    </a:outerShdw>
                  </a:effectLst>
                  <a:latin typeface="NikoshBAN" pitchFamily="2" charset="0"/>
                  <a:cs typeface="NikoshBAN" pitchFamily="2" charset="0"/>
                  <a:sym typeface="Wingdings"/>
                </a:rPr>
                <a:t>শুধুমাত্র শিক্ষকবৃন্দ </a:t>
              </a:r>
              <a:r>
                <a:rPr lang="bn-BD" sz="3600" dirty="0">
                  <a:effectLst>
                    <a:outerShdw blurRad="38100" dist="38100" dir="2700000" algn="tl">
                      <a:srgbClr val="000000">
                        <a:alpha val="43137"/>
                      </a:srgbClr>
                    </a:outerShdw>
                  </a:effectLst>
                  <a:latin typeface="NikoshBAN" pitchFamily="2" charset="0"/>
                  <a:cs typeface="NikoshBAN" pitchFamily="2" charset="0"/>
                  <a:sym typeface="Wingdings"/>
                </a:rPr>
                <a:t>তথা কন্টেন্ট </a:t>
              </a:r>
              <a:endParaRPr lang="bn-BD" sz="3600" dirty="0" smtClean="0">
                <a:effectLst>
                  <a:outerShdw blurRad="38100" dist="38100" dir="2700000" algn="tl">
                    <a:srgbClr val="000000">
                      <a:alpha val="43137"/>
                    </a:srgbClr>
                  </a:outerShdw>
                </a:effectLst>
                <a:latin typeface="NikoshBAN" pitchFamily="2" charset="0"/>
                <a:cs typeface="NikoshBAN" pitchFamily="2" charset="0"/>
                <a:sym typeface="Wingdings"/>
              </a:endParaRPr>
            </a:p>
            <a:p>
              <a:pPr algn="ctr"/>
              <a:r>
                <a:rPr lang="bn-BD" sz="3600" dirty="0" smtClean="0">
                  <a:effectLst>
                    <a:outerShdw blurRad="38100" dist="38100" dir="2700000" algn="tl">
                      <a:srgbClr val="000000">
                        <a:alpha val="43137"/>
                      </a:srgbClr>
                    </a:outerShdw>
                  </a:effectLst>
                  <a:latin typeface="NikoshBAN" pitchFamily="2" charset="0"/>
                  <a:cs typeface="NikoshBAN" pitchFamily="2" charset="0"/>
                  <a:sym typeface="Wingdings"/>
                </a:rPr>
                <a:t>ব্যবহারকারীর জন্য</a:t>
              </a:r>
              <a:endParaRPr lang="bn-BD" sz="3600" dirty="0">
                <a:effectLst>
                  <a:outerShdw blurRad="38100" dist="38100" dir="2700000" algn="tl">
                    <a:srgbClr val="000000">
                      <a:alpha val="43137"/>
                    </a:srgbClr>
                  </a:outerShdw>
                </a:effectLst>
                <a:latin typeface="NikoshBAN" pitchFamily="2" charset="0"/>
                <a:cs typeface="NikoshBAN" pitchFamily="2" charset="0"/>
                <a:sym typeface="Wingdings"/>
              </a:endParaRPr>
            </a:p>
          </p:txBody>
        </p:sp>
      </p:grpSp>
      <p:sp>
        <p:nvSpPr>
          <p:cNvPr id="8" name="Rectangle 7"/>
          <p:cNvSpPr/>
          <p:nvPr/>
        </p:nvSpPr>
        <p:spPr>
          <a:xfrm>
            <a:off x="1403165" y="2134367"/>
            <a:ext cx="6337669" cy="2862322"/>
          </a:xfrm>
          <a:prstGeom prst="rect">
            <a:avLst/>
          </a:prstGeom>
          <a:solidFill>
            <a:srgbClr val="FF99FF"/>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just"/>
            <a:r>
              <a:rPr lang="bn-BD" sz="3600" dirty="0" smtClean="0">
                <a:ln w="1905"/>
                <a:effectLst>
                  <a:innerShdw blurRad="69850" dist="43180" dir="5400000">
                    <a:srgbClr val="000000">
                      <a:alpha val="65000"/>
                    </a:srgbClr>
                  </a:innerShdw>
                </a:effectLst>
                <a:latin typeface="NikoshBAN" pitchFamily="2" charset="0"/>
                <a:cs typeface="NikoshBAN" pitchFamily="2" charset="0"/>
                <a:sym typeface="Wingdings"/>
              </a:rPr>
              <a:t>সম্ম</a:t>
            </a:r>
            <a:r>
              <a:rPr lang="bn-BD" sz="3600" dirty="0">
                <a:ln w="1905"/>
                <a:effectLst>
                  <a:innerShdw blurRad="69850" dist="43180" dir="5400000">
                    <a:srgbClr val="000000">
                      <a:alpha val="65000"/>
                    </a:srgbClr>
                  </a:innerShdw>
                </a:effectLst>
                <a:latin typeface="NikoshBAN" pitchFamily="2" charset="0"/>
                <a:cs typeface="NikoshBAN" pitchFamily="2" charset="0"/>
                <a:sym typeface="Wingdings"/>
              </a:rPr>
              <a:t>া</a:t>
            </a:r>
            <a:r>
              <a:rPr lang="bn-BD" sz="3600" dirty="0" smtClean="0">
                <a:ln w="1905"/>
                <a:effectLst>
                  <a:innerShdw blurRad="69850" dist="43180" dir="5400000">
                    <a:srgbClr val="000000">
                      <a:alpha val="65000"/>
                    </a:srgbClr>
                  </a:innerShdw>
                </a:effectLst>
                <a:latin typeface="NikoshBAN" pitchFamily="2" charset="0"/>
                <a:cs typeface="NikoshBAN" pitchFamily="2" charset="0"/>
                <a:sym typeface="Wingdings"/>
              </a:rPr>
              <a:t>নিত </a:t>
            </a:r>
            <a:r>
              <a:rPr lang="bn-BD" sz="3600" dirty="0">
                <a:ln w="1905"/>
                <a:effectLst>
                  <a:innerShdw blurRad="69850" dist="43180" dir="5400000">
                    <a:srgbClr val="000000">
                      <a:alpha val="65000"/>
                    </a:srgbClr>
                  </a:innerShdw>
                </a:effectLst>
                <a:latin typeface="NikoshBAN" pitchFamily="2" charset="0"/>
                <a:cs typeface="NikoshBAN" pitchFamily="2" charset="0"/>
                <a:sym typeface="Wingdings"/>
              </a:rPr>
              <a:t>কন্টেন্ট ব্যবহারকারী/ শিক্ষকবৃন্দ এই কন্টেন্টটি পাঠদানের পূর্বে স্লাইড নোটের নির্দেশনাগুলো পড়ে </a:t>
            </a:r>
            <a:r>
              <a:rPr lang="bn-BD" sz="3600" dirty="0" smtClean="0">
                <a:ln w="1905"/>
                <a:effectLst>
                  <a:innerShdw blurRad="69850" dist="43180" dir="5400000">
                    <a:srgbClr val="000000">
                      <a:alpha val="65000"/>
                    </a:srgbClr>
                  </a:innerShdw>
                </a:effectLst>
                <a:latin typeface="NikoshBAN" pitchFamily="2" charset="0"/>
                <a:cs typeface="NikoshBAN" pitchFamily="2" charset="0"/>
                <a:sym typeface="Wingdings"/>
              </a:rPr>
              <a:t>নেবেন।।এছাড়াও শিক্ষক প্রয়োজনবোধে নিজস্ব কৌশল প্রয়োগ করতে পারবেন।</a:t>
            </a:r>
            <a:endParaRPr lang="bn-BD" sz="3600" dirty="0">
              <a:ln w="1905"/>
              <a:effectLst>
                <a:innerShdw blurRad="69850" dist="43180" dir="5400000">
                  <a:srgbClr val="000000">
                    <a:alpha val="65000"/>
                  </a:srgbClr>
                </a:innerShdw>
              </a:effectLst>
              <a:latin typeface="NikoshBAN" pitchFamily="2" charset="0"/>
              <a:cs typeface="NikoshBAN" pitchFamily="2" charset="0"/>
              <a:sym typeface="Wingdings"/>
            </a:endParaRPr>
          </a:p>
        </p:txBody>
      </p:sp>
    </p:spTree>
    <p:extLst>
      <p:ext uri="{BB962C8B-B14F-4D97-AF65-F5344CB8AC3E}">
        <p14:creationId xmlns:p14="http://schemas.microsoft.com/office/powerpoint/2010/main" val="783178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65" y="4061011"/>
            <a:ext cx="3268518" cy="645459"/>
          </a:xfrm>
        </p:spPr>
        <p:txBody>
          <a:bodyPr>
            <a:normAutofit fontScale="90000"/>
          </a:bodyPr>
          <a:lstStyle/>
          <a:p>
            <a:r>
              <a:rPr lang="bn-BD" dirty="0" smtClean="0">
                <a:latin typeface="NikoshBAN" panose="02000000000000000000" pitchFamily="2" charset="0"/>
                <a:cs typeface="NikoshBAN" panose="02000000000000000000" pitchFamily="2" charset="0"/>
              </a:rPr>
              <a:t>২: ইন্ডিয়ান রানার</a:t>
            </a:r>
            <a:endParaRPr lang="en-US"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77" y="1291186"/>
            <a:ext cx="2570595" cy="2411396"/>
          </a:xfrm>
          <a:prstGeom prst="rect">
            <a:avLst/>
          </a:prstGeom>
          <a:effectLst>
            <a:glow rad="228600">
              <a:schemeClr val="accent6">
                <a:satMod val="175000"/>
                <a:alpha val="40000"/>
              </a:schemeClr>
            </a:glow>
          </a:effectLst>
        </p:spPr>
      </p:pic>
      <p:sp>
        <p:nvSpPr>
          <p:cNvPr id="9" name="TextBox 8"/>
          <p:cNvSpPr txBox="1"/>
          <p:nvPr/>
        </p:nvSpPr>
        <p:spPr>
          <a:xfrm>
            <a:off x="541865" y="410514"/>
            <a:ext cx="3737653"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পাখি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726303" y="364795"/>
            <a:ext cx="4237504"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 কয়টি ডিম দেয়?</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itle 1"/>
          <p:cNvSpPr txBox="1">
            <a:spLocks/>
          </p:cNvSpPr>
          <p:nvPr/>
        </p:nvSpPr>
        <p:spPr>
          <a:xfrm>
            <a:off x="5509786" y="4061011"/>
            <a:ext cx="1491443" cy="9042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latin typeface="NikoshBAN" panose="02000000000000000000" pitchFamily="2" charset="0"/>
                <a:cs typeface="NikoshBAN" panose="02000000000000000000" pitchFamily="2" charset="0"/>
              </a:rPr>
              <a:t>২৫০টি</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5345" y="1291186"/>
            <a:ext cx="4018993" cy="2411396"/>
          </a:xfrm>
          <a:prstGeom prst="rect">
            <a:avLst/>
          </a:prstGeom>
        </p:spPr>
      </p:pic>
    </p:spTree>
    <p:extLst>
      <p:ext uri="{BB962C8B-B14F-4D97-AF65-F5344CB8AC3E}">
        <p14:creationId xmlns:p14="http://schemas.microsoft.com/office/powerpoint/2010/main" val="10063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22" y="4269441"/>
            <a:ext cx="3609335" cy="1104636"/>
          </a:xfrm>
        </p:spPr>
        <p:txBody>
          <a:bodyPr>
            <a:normAutofit/>
          </a:bodyPr>
          <a:lstStyle/>
          <a:p>
            <a:r>
              <a:rPr lang="bn-BD" dirty="0" smtClean="0">
                <a:latin typeface="NikoshBAN" panose="02000000000000000000" pitchFamily="2" charset="0"/>
                <a:cs typeface="NikoshBAN" panose="02000000000000000000" pitchFamily="2" charset="0"/>
              </a:rPr>
              <a:t>৩: খাকি ক্যাম্পবেল</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311" y="1211118"/>
            <a:ext cx="3534612" cy="2941720"/>
          </a:xfrm>
          <a:effectLst>
            <a:glow rad="228600">
              <a:schemeClr val="accent6">
                <a:satMod val="175000"/>
                <a:alpha val="40000"/>
              </a:schemeClr>
            </a:glow>
          </a:effectLst>
        </p:spPr>
      </p:pic>
      <p:sp>
        <p:nvSpPr>
          <p:cNvPr id="6" name="TextBox 5"/>
          <p:cNvSpPr txBox="1"/>
          <p:nvPr/>
        </p:nvSpPr>
        <p:spPr>
          <a:xfrm>
            <a:off x="457722" y="413959"/>
            <a:ext cx="3989070"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পাখি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4726305" y="359860"/>
            <a:ext cx="4237504"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 কয়টি ডিম দেয়?</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itle 1"/>
          <p:cNvSpPr txBox="1">
            <a:spLocks/>
          </p:cNvSpPr>
          <p:nvPr/>
        </p:nvSpPr>
        <p:spPr>
          <a:xfrm>
            <a:off x="6221420" y="4309472"/>
            <a:ext cx="1491443" cy="9042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latin typeface="NikoshBAN" panose="02000000000000000000" pitchFamily="2" charset="0"/>
                <a:cs typeface="NikoshBAN" panose="02000000000000000000" pitchFamily="2" charset="0"/>
              </a:rPr>
              <a:t>২৫০টি</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67853"/>
            <a:ext cx="3930216" cy="2456385"/>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09728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190" y="4588272"/>
            <a:ext cx="1909625" cy="837511"/>
          </a:xfrm>
        </p:spPr>
        <p:txBody>
          <a:bodyPr>
            <a:normAutofit/>
          </a:bodyPr>
          <a:lstStyle/>
          <a:p>
            <a:r>
              <a:rPr lang="bn-BD" dirty="0" smtClean="0">
                <a:latin typeface="NikoshBAN" panose="02000000000000000000" pitchFamily="2" charset="0"/>
                <a:cs typeface="NikoshBAN" panose="02000000000000000000" pitchFamily="2" charset="0"/>
              </a:rPr>
              <a:t>৪:জেন্ডিং</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07" y="1261638"/>
            <a:ext cx="4066007" cy="3327489"/>
          </a:xfrm>
          <a:prstGeom prst="rect">
            <a:avLst/>
          </a:prstGeom>
          <a:effectLst>
            <a:glow rad="228600">
              <a:schemeClr val="accent6">
                <a:satMod val="175000"/>
                <a:alpha val="40000"/>
              </a:schemeClr>
            </a:glow>
          </a:effectLst>
        </p:spPr>
      </p:pic>
      <p:sp>
        <p:nvSpPr>
          <p:cNvPr id="6" name="TextBox 5"/>
          <p:cNvSpPr txBox="1"/>
          <p:nvPr/>
        </p:nvSpPr>
        <p:spPr>
          <a:xfrm>
            <a:off x="475725" y="492198"/>
            <a:ext cx="3773170"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পাখি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4087905" y="493749"/>
            <a:ext cx="5056095"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 গড়ে কয়টি ডিম দেয়?</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itle 1"/>
          <p:cNvSpPr txBox="1">
            <a:spLocks/>
          </p:cNvSpPr>
          <p:nvPr/>
        </p:nvSpPr>
        <p:spPr>
          <a:xfrm>
            <a:off x="6099334" y="4383741"/>
            <a:ext cx="1491443" cy="9042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latin typeface="NikoshBAN" panose="02000000000000000000" pitchFamily="2" charset="0"/>
                <a:cs typeface="NikoshBAN" panose="02000000000000000000" pitchFamily="2" charset="0"/>
              </a:rPr>
              <a:t>২৫০টি</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stretch>
            <a:fillRect/>
          </a:stretch>
        </p:blipFill>
        <p:spPr>
          <a:xfrm>
            <a:off x="5107590" y="1726907"/>
            <a:ext cx="3397956" cy="2261185"/>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79830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21" y="4195195"/>
            <a:ext cx="3932979" cy="780502"/>
          </a:xfrm>
        </p:spPr>
        <p:txBody>
          <a:bodyPr>
            <a:normAutofit/>
          </a:bodyPr>
          <a:lstStyle/>
          <a:p>
            <a:r>
              <a:rPr lang="bn-BD" dirty="0" smtClean="0">
                <a:latin typeface="NikoshBAN" panose="02000000000000000000" pitchFamily="2" charset="0"/>
                <a:cs typeface="NikoshBAN" panose="02000000000000000000" pitchFamily="2" charset="0"/>
              </a:rPr>
              <a:t>৫:	হোয়াইট লেগহর্ন</a:t>
            </a: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361562" y="355791"/>
            <a:ext cx="3754668"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পাখি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49" y="1299828"/>
            <a:ext cx="3559176" cy="2665946"/>
          </a:xfrm>
          <a:prstGeom prst="rect">
            <a:avLst/>
          </a:prstGeom>
          <a:effectLst>
            <a:glow rad="228600">
              <a:schemeClr val="accent6">
                <a:satMod val="175000"/>
                <a:alpha val="40000"/>
              </a:schemeClr>
            </a:glow>
          </a:effectLst>
        </p:spPr>
      </p:pic>
      <p:sp>
        <p:nvSpPr>
          <p:cNvPr id="9" name="TextBox 8"/>
          <p:cNvSpPr txBox="1"/>
          <p:nvPr/>
        </p:nvSpPr>
        <p:spPr>
          <a:xfrm>
            <a:off x="3948205" y="410615"/>
            <a:ext cx="5056095"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 গড়ে কয়টি ডিম দেয়?</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itle 1"/>
          <p:cNvSpPr txBox="1">
            <a:spLocks/>
          </p:cNvSpPr>
          <p:nvPr/>
        </p:nvSpPr>
        <p:spPr>
          <a:xfrm>
            <a:off x="5376618" y="4306806"/>
            <a:ext cx="2396966" cy="557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latin typeface="NikoshBAN" panose="02000000000000000000" pitchFamily="2" charset="0"/>
                <a:cs typeface="NikoshBAN" panose="02000000000000000000" pitchFamily="2" charset="0"/>
              </a:rPr>
              <a:t>২০০-২৫০টি</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99828"/>
            <a:ext cx="4006203" cy="2665946"/>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3620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14" y="3932936"/>
            <a:ext cx="3574898" cy="1104636"/>
          </a:xfrm>
        </p:spPr>
        <p:txBody>
          <a:bodyPr>
            <a:normAutofit/>
          </a:bodyPr>
          <a:lstStyle/>
          <a:p>
            <a:pPr algn="ctr"/>
            <a:r>
              <a:rPr lang="bn-BD" dirty="0" smtClean="0">
                <a:latin typeface="NikoshBAN" panose="02000000000000000000" pitchFamily="2" charset="0"/>
                <a:cs typeface="NikoshBAN" panose="02000000000000000000" pitchFamily="2" charset="0"/>
              </a:rPr>
              <a:t>৬:আরআইআর</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r>
            <a:br>
              <a:rPr lang="bn-BD" dirty="0" smtClean="0">
                <a:latin typeface="NikoshBAN" panose="02000000000000000000" pitchFamily="2" charset="0"/>
                <a:cs typeface="NikoshBAN" panose="02000000000000000000" pitchFamily="2" charset="0"/>
              </a:rPr>
            </a:br>
            <a:r>
              <a:rPr lang="bn-BD" sz="2200" dirty="0" smtClean="0">
                <a:latin typeface="NikoshBAN" panose="02000000000000000000" pitchFamily="2" charset="0"/>
                <a:cs typeface="NikoshBAN" panose="02000000000000000000" pitchFamily="2" charset="0"/>
              </a:rPr>
              <a:t>(</a:t>
            </a:r>
            <a:r>
              <a:rPr lang="en-US" sz="2200" dirty="0" smtClean="0">
                <a:latin typeface="NikoshBAN" panose="02000000000000000000" pitchFamily="2" charset="0"/>
                <a:cs typeface="NikoshBAN" panose="02000000000000000000" pitchFamily="2" charset="0"/>
              </a:rPr>
              <a:t>RIR-Road Island Red)</a:t>
            </a:r>
            <a:endParaRPr lang="en-US" sz="22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6532" y="1329216"/>
            <a:ext cx="2962861" cy="2465874"/>
          </a:xfrm>
          <a:effectLst>
            <a:glow rad="228600">
              <a:schemeClr val="accent6">
                <a:satMod val="175000"/>
                <a:alpha val="40000"/>
              </a:schemeClr>
            </a:glow>
          </a:effectLst>
        </p:spPr>
      </p:pic>
      <p:sp>
        <p:nvSpPr>
          <p:cNvPr id="6" name="TextBox 5"/>
          <p:cNvSpPr txBox="1"/>
          <p:nvPr/>
        </p:nvSpPr>
        <p:spPr>
          <a:xfrm>
            <a:off x="379282" y="421929"/>
            <a:ext cx="3989070"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পাখি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3948205" y="421929"/>
            <a:ext cx="5056095"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 গড়ে কয়টি ডিম দেয়?</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itle 1"/>
          <p:cNvSpPr txBox="1">
            <a:spLocks/>
          </p:cNvSpPr>
          <p:nvPr/>
        </p:nvSpPr>
        <p:spPr>
          <a:xfrm>
            <a:off x="5441532" y="4133319"/>
            <a:ext cx="2396966" cy="904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latin typeface="NikoshBAN" panose="02000000000000000000" pitchFamily="2" charset="0"/>
                <a:cs typeface="NikoshBAN" panose="02000000000000000000" pitchFamily="2" charset="0"/>
              </a:rPr>
              <a:t>২০০-২৫০টি</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stretch>
            <a:fillRect/>
          </a:stretch>
        </p:blipFill>
        <p:spPr>
          <a:xfrm>
            <a:off x="4356320" y="1329216"/>
            <a:ext cx="3304780" cy="2465874"/>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4014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772" y="4620651"/>
            <a:ext cx="2149754" cy="844416"/>
          </a:xfrm>
        </p:spPr>
        <p:txBody>
          <a:bodyPr>
            <a:normAutofit/>
          </a:bodyPr>
          <a:lstStyle/>
          <a:p>
            <a:r>
              <a:rPr lang="bn-BD" sz="4800" dirty="0" smtClean="0">
                <a:latin typeface="NikoshBAN" panose="02000000000000000000" pitchFamily="2" charset="0"/>
                <a:cs typeface="NikoshBAN" panose="02000000000000000000" pitchFamily="2" charset="0"/>
              </a:rPr>
              <a:t>৭:ফাওমি</a:t>
            </a:r>
            <a:endParaRPr lang="en-US" sz="48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3846" y="1464834"/>
            <a:ext cx="2510153" cy="3022642"/>
          </a:xfrm>
          <a:effectLst>
            <a:glow rad="228600">
              <a:schemeClr val="accent6">
                <a:satMod val="175000"/>
                <a:alpha val="40000"/>
              </a:schemeClr>
            </a:glow>
          </a:effectLst>
          <a:scene3d>
            <a:camera prst="orthographicFront"/>
            <a:lightRig rig="threePt" dir="t"/>
          </a:scene3d>
          <a:sp3d>
            <a:bevelT w="114300" prst="artDeco"/>
          </a:sp3d>
        </p:spPr>
      </p:pic>
      <p:sp>
        <p:nvSpPr>
          <p:cNvPr id="5" name="TextBox 4"/>
          <p:cNvSpPr txBox="1"/>
          <p:nvPr/>
        </p:nvSpPr>
        <p:spPr>
          <a:xfrm>
            <a:off x="338194" y="497153"/>
            <a:ext cx="3857288"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পাখি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3897405" y="487713"/>
            <a:ext cx="5056095"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 গড়ে কয়টি ডিম দেয়?</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itle 1"/>
          <p:cNvSpPr txBox="1">
            <a:spLocks/>
          </p:cNvSpPr>
          <p:nvPr/>
        </p:nvSpPr>
        <p:spPr>
          <a:xfrm>
            <a:off x="5006391" y="4620651"/>
            <a:ext cx="2396966" cy="611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latin typeface="NikoshBAN" panose="02000000000000000000" pitchFamily="2" charset="0"/>
                <a:cs typeface="NikoshBAN" panose="02000000000000000000" pitchFamily="2" charset="0"/>
              </a:rPr>
              <a:t>২০০-২৫০টি</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697" y="1464834"/>
            <a:ext cx="4024253" cy="3014305"/>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7866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454" y="1179095"/>
            <a:ext cx="3219198" cy="2811024"/>
          </a:xfrm>
          <a:prstGeom prst="rect">
            <a:avLst/>
          </a:prstGeom>
        </p:spPr>
      </p:pic>
      <p:sp>
        <p:nvSpPr>
          <p:cNvPr id="6" name="TextBox 5"/>
          <p:cNvSpPr txBox="1"/>
          <p:nvPr/>
        </p:nvSpPr>
        <p:spPr>
          <a:xfrm>
            <a:off x="2105527" y="409074"/>
            <a:ext cx="4319336" cy="707886"/>
          </a:xfrm>
          <a:prstGeom prst="rect">
            <a:avLst/>
          </a:prstGeom>
          <a:noFill/>
        </p:spPr>
        <p:txBody>
          <a:bodyPr wrap="square" rtlCol="0">
            <a:spAutoFit/>
          </a:bodyPr>
          <a:lstStyle/>
          <a:p>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a:t>
            </a:r>
            <a:r>
              <a:rPr lang="en-US" sz="3600" dirty="0" smtClean="0">
                <a:effectLst>
                  <a:outerShdw blurRad="38100" dist="38100" dir="2700000" algn="tl">
                    <a:srgbClr val="000000">
                      <a:alpha val="43137"/>
                    </a:srgbClr>
                  </a:outerShdw>
                </a:effectLst>
              </a:rPr>
              <a:t>(Pair Work)</a:t>
            </a:r>
            <a:endParaRPr lang="en-US" sz="3600" dirty="0">
              <a:effectLst>
                <a:outerShdw blurRad="38100" dist="38100" dir="2700000" algn="tl">
                  <a:srgbClr val="000000">
                    <a:alpha val="43137"/>
                  </a:srgbClr>
                </a:outerShdw>
              </a:effectLst>
            </a:endParaRPr>
          </a:p>
        </p:txBody>
      </p:sp>
      <p:sp>
        <p:nvSpPr>
          <p:cNvPr id="7" name="TextBox 6"/>
          <p:cNvSpPr txBox="1"/>
          <p:nvPr/>
        </p:nvSpPr>
        <p:spPr>
          <a:xfrm>
            <a:off x="366963" y="3814011"/>
            <a:ext cx="8410073" cy="1077218"/>
          </a:xfrm>
          <a:prstGeom prst="rect">
            <a:avLst/>
          </a:prstGeom>
          <a:solidFill>
            <a:schemeClr val="accent4">
              <a:lumMod val="40000"/>
              <a:lumOff val="60000"/>
            </a:schemeClr>
          </a:solid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গৃহপালিত হাঁস,মুরগি ও কবুতরের বিভিন্ন জাতের পাখির তালিকা তৈরি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64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afterEffect">
                                  <p:stCondLst>
                                    <p:cond delay="0"/>
                                  </p:stCondLst>
                                  <p:endCondLst>
                                    <p:cond evt="onNext" delay="0">
                                      <p:tgtEl>
                                        <p:sldTgt/>
                                      </p:tgtEl>
                                    </p:cond>
                                  </p:endCondLst>
                                  <p:childTnLst>
                                    <p:animClr clrSpc="rgb" dir="cw">
                                      <p:cBhvr>
                                        <p:cTn id="6" dur="1000" fill="hold"/>
                                        <p:tgtEl>
                                          <p:spTgt spid="6"/>
                                        </p:tgtEl>
                                        <p:attrNameLst>
                                          <p:attrName>fillcolor</p:attrName>
                                        </p:attrNameLst>
                                      </p:cBhvr>
                                      <p:to>
                                        <a:srgbClr val="FEE599"/>
                                      </p:to>
                                    </p:animClr>
                                    <p:set>
                                      <p:cBhvr>
                                        <p:cTn id="7" dur="1000" fill="hold"/>
                                        <p:tgtEl>
                                          <p:spTgt spid="6"/>
                                        </p:tgtEl>
                                        <p:attrNameLst>
                                          <p:attrName>fill.type</p:attrName>
                                        </p:attrNameLst>
                                      </p:cBhvr>
                                      <p:to>
                                        <p:strVal val="solid"/>
                                      </p:to>
                                    </p:set>
                                    <p:set>
                                      <p:cBhvr>
                                        <p:cTn id="8" dur="1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511" y="1424517"/>
            <a:ext cx="4057644" cy="3039316"/>
          </a:xfrm>
          <a:prstGeom prst="rect">
            <a:avLst/>
          </a:prstGeom>
          <a:effectLst>
            <a:glow rad="228600">
              <a:schemeClr val="accent6">
                <a:satMod val="175000"/>
                <a:alpha val="40000"/>
              </a:schemeClr>
            </a:glow>
          </a:effectLst>
        </p:spPr>
      </p:pic>
      <p:sp>
        <p:nvSpPr>
          <p:cNvPr id="5" name="Rectangle 4"/>
          <p:cNvSpPr/>
          <p:nvPr/>
        </p:nvSpPr>
        <p:spPr>
          <a:xfrm>
            <a:off x="2047761" y="4587398"/>
            <a:ext cx="5048478" cy="769441"/>
          </a:xfrm>
          <a:prstGeom prst="rect">
            <a:avLst/>
          </a:prstGeom>
        </p:spPr>
        <p:txBody>
          <a:bodyPr wrap="square">
            <a:spAutoFit/>
          </a:bodyPr>
          <a:lstStyle/>
          <a:p>
            <a:r>
              <a:rPr lang="bn-BD"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a:t>
            </a:r>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 উপস্থাপন কর</a:t>
            </a:r>
            <a:endParaRPr lang="en-US" sz="4400" dirty="0"/>
          </a:p>
        </p:txBody>
      </p:sp>
      <p:sp>
        <p:nvSpPr>
          <p:cNvPr id="6" name="Rectangle 5"/>
          <p:cNvSpPr/>
          <p:nvPr/>
        </p:nvSpPr>
        <p:spPr>
          <a:xfrm>
            <a:off x="3709424" y="409798"/>
            <a:ext cx="1867819" cy="830997"/>
          </a:xfrm>
          <a:prstGeom prst="rect">
            <a:avLst/>
          </a:prstGeom>
        </p:spPr>
        <p:txBody>
          <a:bodyPr wrap="none">
            <a:spAutoFit/>
          </a:bodyPr>
          <a:lstStyle/>
          <a:p>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উপস্থাপন</a:t>
            </a:r>
            <a:endParaRPr lang="en-US" sz="4800" dirty="0"/>
          </a:p>
        </p:txBody>
      </p:sp>
    </p:spTree>
    <p:extLst>
      <p:ext uri="{BB962C8B-B14F-4D97-AF65-F5344CB8AC3E}">
        <p14:creationId xmlns:p14="http://schemas.microsoft.com/office/powerpoint/2010/main" val="420789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afterEffect">
                                  <p:stCondLst>
                                    <p:cond delay="0"/>
                                  </p:stCondLst>
                                  <p:endCondLst>
                                    <p:cond evt="onNext" delay="0">
                                      <p:tgtEl>
                                        <p:sldTgt/>
                                      </p:tgtEl>
                                    </p:cond>
                                  </p:endCondLst>
                                  <p:childTnLst>
                                    <p:animClr clrSpc="rgb" dir="cw">
                                      <p:cBhvr>
                                        <p:cTn id="6" dur="1000" fill="hold"/>
                                        <p:tgtEl>
                                          <p:spTgt spid="6"/>
                                        </p:tgtEl>
                                        <p:attrNameLst>
                                          <p:attrName>fillcolor</p:attrName>
                                        </p:attrNameLst>
                                      </p:cBhvr>
                                      <p:to>
                                        <a:srgbClr val="FEE599"/>
                                      </p:to>
                                    </p:animClr>
                                    <p:set>
                                      <p:cBhvr>
                                        <p:cTn id="7" dur="1000" fill="hold"/>
                                        <p:tgtEl>
                                          <p:spTgt spid="6"/>
                                        </p:tgtEl>
                                        <p:attrNameLst>
                                          <p:attrName>fill.type</p:attrName>
                                        </p:attrNameLst>
                                      </p:cBhvr>
                                      <p:to>
                                        <p:strVal val="solid"/>
                                      </p:to>
                                    </p:set>
                                    <p:set>
                                      <p:cBhvr>
                                        <p:cTn id="8" dur="1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492" y="407142"/>
            <a:ext cx="4310278"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a:t>
            </a:r>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364" y="1398606"/>
            <a:ext cx="3595276" cy="2415404"/>
          </a:xfrm>
          <a:prstGeom prst="rect">
            <a:avLst/>
          </a:prstGeom>
          <a:effectLst>
            <a:glow rad="228600">
              <a:schemeClr val="accent6">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126" y="1398605"/>
            <a:ext cx="3260796" cy="2415405"/>
          </a:xfrm>
          <a:prstGeom prst="rect">
            <a:avLst/>
          </a:prstGeom>
          <a:effectLst>
            <a:glow rad="228600">
              <a:schemeClr val="accent6">
                <a:satMod val="175000"/>
                <a:alpha val="40000"/>
              </a:schemeClr>
            </a:glow>
          </a:effectLst>
        </p:spPr>
      </p:pic>
      <p:sp>
        <p:nvSpPr>
          <p:cNvPr id="3" name="TextBox 2"/>
          <p:cNvSpPr txBox="1"/>
          <p:nvPr/>
        </p:nvSpPr>
        <p:spPr>
          <a:xfrm>
            <a:off x="2983230" y="4393931"/>
            <a:ext cx="3177540"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১:সহজে পোষ মানে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72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26" y="1230943"/>
            <a:ext cx="3293489" cy="2561919"/>
          </a:xfrm>
          <a:prstGeom prst="rect">
            <a:avLst/>
          </a:prstGeom>
          <a:effectLst>
            <a:glow rad="228600">
              <a:schemeClr val="accent6">
                <a:satMod val="175000"/>
                <a:alpha val="40000"/>
              </a:schemeClr>
            </a:glow>
          </a:effectLst>
        </p:spPr>
      </p:pic>
      <p:sp>
        <p:nvSpPr>
          <p:cNvPr id="9" name="Title 1"/>
          <p:cNvSpPr>
            <a:spLocks noGrp="1"/>
          </p:cNvSpPr>
          <p:nvPr>
            <p:ph type="title"/>
          </p:nvPr>
        </p:nvSpPr>
        <p:spPr>
          <a:xfrm>
            <a:off x="2147734" y="458152"/>
            <a:ext cx="5167528"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3" name="Rectangle 2"/>
          <p:cNvSpPr/>
          <p:nvPr/>
        </p:nvSpPr>
        <p:spPr>
          <a:xfrm>
            <a:off x="1612764" y="4224426"/>
            <a:ext cx="5642891" cy="646331"/>
          </a:xfrm>
          <a:prstGeom prst="rect">
            <a:avLst/>
          </a:prstGeom>
        </p:spPr>
        <p:txBody>
          <a:bodyPr wrap="none">
            <a:spAutoFit/>
          </a:bodyPr>
          <a:lstStyle/>
          <a:p>
            <a:r>
              <a:rPr lang="bn-BD" sz="3600" dirty="0" smtClean="0">
                <a:latin typeface="NikoshBAN" panose="02000000000000000000" pitchFamily="2" charset="0"/>
                <a:cs typeface="NikoshBAN" panose="02000000000000000000" pitchFamily="2" charset="0"/>
              </a:rPr>
              <a:t>২:বাড়ির </a:t>
            </a:r>
            <a:r>
              <a:rPr lang="bn-BD" sz="3600" dirty="0">
                <a:latin typeface="NikoshBAN" panose="02000000000000000000" pitchFamily="2" charset="0"/>
                <a:cs typeface="NikoshBAN" panose="02000000000000000000" pitchFamily="2" charset="0"/>
              </a:rPr>
              <a:t>পরিবেশের সাথে মানিয়ে নেয় </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210" y="1230942"/>
            <a:ext cx="3815032" cy="2561919"/>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33896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894" y="1728450"/>
            <a:ext cx="5414211" cy="3276687"/>
          </a:xfrm>
          <a:prstGeom prst="rect">
            <a:avLst/>
          </a:prstGeom>
          <a:effectLst>
            <a:innerShdw blurRad="114300">
              <a:prstClr val="black"/>
            </a:innerShdw>
          </a:effectLst>
        </p:spPr>
        <p:style>
          <a:lnRef idx="0">
            <a:schemeClr val="dk1"/>
          </a:lnRef>
          <a:fillRef idx="3">
            <a:schemeClr val="dk1"/>
          </a:fillRef>
          <a:effectRef idx="3">
            <a:schemeClr val="dk1"/>
          </a:effectRef>
          <a:fontRef idx="minor">
            <a:schemeClr val="lt1"/>
          </a:fontRef>
        </p:style>
      </p:pic>
      <p:sp>
        <p:nvSpPr>
          <p:cNvPr id="21" name="TextBox 20"/>
          <p:cNvSpPr txBox="1"/>
          <p:nvPr/>
        </p:nvSpPr>
        <p:spPr>
          <a:xfrm>
            <a:off x="3454005" y="314761"/>
            <a:ext cx="2043486" cy="1015663"/>
          </a:xfrm>
          <a:prstGeom prst="rect">
            <a:avLst/>
          </a:prstGeom>
          <a:solidFill>
            <a:schemeClr val="accent4">
              <a:lumMod val="20000"/>
              <a:lumOff val="80000"/>
              <a:alpha val="89000"/>
            </a:schemeClr>
          </a:solidFill>
          <a:effectLst>
            <a:innerShdw blurRad="114300">
              <a:prstClr val="black"/>
            </a:innerShdw>
          </a:effectLst>
        </p:spPr>
        <p:txBody>
          <a:bodyPr wrap="square" rtlCol="0">
            <a:spAutoFit/>
          </a:bodyPr>
          <a:lstStyle/>
          <a:p>
            <a:r>
              <a:rPr lang="bn-BD" sz="6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42560454"/>
      </p:ext>
    </p:extLst>
  </p:cSld>
  <p:clrMapOvr>
    <a:masterClrMapping/>
  </p:clrMapOvr>
  <mc:AlternateContent xmlns:mc="http://schemas.openxmlformats.org/markup-compatibility/2006" xmlns:p14="http://schemas.microsoft.com/office/powerpoint/2010/main">
    <mc:Choice Requires="p14">
      <p:transition p14:dur="0" advTm="10093"/>
    </mc:Choice>
    <mc:Fallback xmlns="">
      <p:transition advTm="10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mph" presetSubtype="2" repeatCount="3000" fill="hold" nodeType="afterEffect">
                                  <p:stCondLst>
                                    <p:cond delay="0"/>
                                  </p:stCondLst>
                                  <p:childTnLst>
                                    <p:animClr clrSpc="rgb" dir="cw">
                                      <p:cBhvr>
                                        <p:cTn id="17" dur="1000" fill="hold"/>
                                        <p:tgtEl>
                                          <p:spTgt spid="21"/>
                                        </p:tgtEl>
                                        <p:attrNameLst>
                                          <p:attrName>fillcolor</p:attrName>
                                        </p:attrNameLst>
                                      </p:cBhvr>
                                      <p:to>
                                        <a:schemeClr val="accent2"/>
                                      </p:to>
                                    </p:animClr>
                                    <p:set>
                                      <p:cBhvr>
                                        <p:cTn id="18" dur="1000" fill="hold"/>
                                        <p:tgtEl>
                                          <p:spTgt spid="21"/>
                                        </p:tgtEl>
                                        <p:attrNameLst>
                                          <p:attrName>fill.type</p:attrName>
                                        </p:attrNameLst>
                                      </p:cBhvr>
                                      <p:to>
                                        <p:strVal val="solid"/>
                                      </p:to>
                                    </p:set>
                                    <p:set>
                                      <p:cBhvr>
                                        <p:cTn id="19" dur="1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71798" y="458152"/>
            <a:ext cx="4253066"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224" y="1345200"/>
            <a:ext cx="3714612" cy="2494484"/>
          </a:xfrm>
          <a:prstGeom prst="rect">
            <a:avLst/>
          </a:prstGeom>
          <a:effectLst>
            <a:glow rad="228600">
              <a:schemeClr val="accent6">
                <a:satMod val="175000"/>
                <a:alpha val="40000"/>
              </a:schemeClr>
            </a:glow>
            <a:innerShdw blurRad="114300">
              <a:prstClr val="black"/>
            </a:inn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76" y="1345200"/>
            <a:ext cx="3343123" cy="2494484"/>
          </a:xfrm>
          <a:prstGeom prst="rect">
            <a:avLst/>
          </a:prstGeom>
          <a:effectLst>
            <a:glow rad="228600">
              <a:schemeClr val="accent6">
                <a:satMod val="175000"/>
                <a:alpha val="40000"/>
              </a:schemeClr>
            </a:glow>
            <a:innerShdw blurRad="114300">
              <a:prstClr val="black"/>
            </a:innerShdw>
          </a:effectLst>
        </p:spPr>
      </p:pic>
      <p:sp>
        <p:nvSpPr>
          <p:cNvPr id="9" name="TextBox 8"/>
          <p:cNvSpPr txBox="1"/>
          <p:nvPr/>
        </p:nvSpPr>
        <p:spPr>
          <a:xfrm>
            <a:off x="493294" y="4379494"/>
            <a:ext cx="8410073"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3.</a:t>
            </a:r>
            <a:r>
              <a:rPr lang="bn-BD" sz="3600" dirty="0" smtClean="0">
                <a:latin typeface="NikoshBAN" panose="02000000000000000000" pitchFamily="2" charset="0"/>
                <a:cs typeface="NikoshBAN" panose="02000000000000000000" pitchFamily="2" charset="0"/>
              </a:rPr>
              <a:t>এরা পালনকারীকে চেনে এবং খাবারের জন্য পিছু নেয়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854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8662" y="1502098"/>
            <a:ext cx="3371640" cy="2348013"/>
          </a:xfrm>
          <a:effectLst>
            <a:glow rad="228600">
              <a:schemeClr val="accent6">
                <a:satMod val="175000"/>
                <a:alpha val="40000"/>
              </a:schemeClr>
            </a:glow>
          </a:effectLst>
          <a:scene3d>
            <a:camera prst="orthographicFront"/>
            <a:lightRig rig="threePt" dir="t"/>
          </a:scene3d>
          <a:sp3d>
            <a:bevelT w="114300" prst="artDeco"/>
          </a:sp3d>
        </p:spPr>
      </p:pic>
      <p:sp>
        <p:nvSpPr>
          <p:cNvPr id="3" name="Rectangle 2"/>
          <p:cNvSpPr/>
          <p:nvPr/>
        </p:nvSpPr>
        <p:spPr>
          <a:xfrm>
            <a:off x="1165860" y="4390206"/>
            <a:ext cx="6606540" cy="584775"/>
          </a:xfrm>
          <a:prstGeom prst="rect">
            <a:avLst/>
          </a:prstGeom>
        </p:spPr>
        <p:txBody>
          <a:bodyPr wrap="square">
            <a:spAutoFit/>
          </a:bodyPr>
          <a:lstStyle/>
          <a:p>
            <a:r>
              <a:rPr lang="en-US" sz="3200" dirty="0">
                <a:latin typeface="NikoshBAN" panose="02000000000000000000" pitchFamily="2" charset="0"/>
                <a:cs typeface="NikoshBAN" panose="02000000000000000000" pitchFamily="2" charset="0"/>
              </a:rPr>
              <a:t>4</a:t>
            </a:r>
            <a:r>
              <a:rPr lang="bn-BD" sz="3200" dirty="0" smtClean="0">
                <a:latin typeface="NikoshBAN" panose="02000000000000000000" pitchFamily="2" charset="0"/>
                <a:cs typeface="NikoshBAN" panose="02000000000000000000" pitchFamily="2" charset="0"/>
              </a:rPr>
              <a:t>:এরা </a:t>
            </a:r>
            <a:r>
              <a:rPr lang="bn-BD" sz="3200" dirty="0">
                <a:latin typeface="NikoshBAN" panose="02000000000000000000" pitchFamily="2" charset="0"/>
                <a:cs typeface="NikoshBAN" panose="02000000000000000000" pitchFamily="2" charset="0"/>
              </a:rPr>
              <a:t>গৃহে ডিম পাড়ে ও ডিমে তা দিয়ে বাচ্চা ফুটায় </a:t>
            </a:r>
            <a:endParaRPr lang="en-US" sz="3200" dirty="0">
              <a:latin typeface="NikoshBAN" panose="02000000000000000000" pitchFamily="2" charset="0"/>
              <a:cs typeface="NikoshBAN" panose="02000000000000000000" pitchFamily="2" charset="0"/>
            </a:endParaRPr>
          </a:p>
        </p:txBody>
      </p:sp>
      <p:sp>
        <p:nvSpPr>
          <p:cNvPr id="5" name="Title 1"/>
          <p:cNvSpPr txBox="1">
            <a:spLocks/>
          </p:cNvSpPr>
          <p:nvPr/>
        </p:nvSpPr>
        <p:spPr>
          <a:xfrm>
            <a:off x="2222697" y="446311"/>
            <a:ext cx="5549703" cy="575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a:t>
            </a:r>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537" y="1502098"/>
            <a:ext cx="3522020" cy="2348013"/>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3053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0828" y="4692066"/>
            <a:ext cx="3642344" cy="646331"/>
          </a:xfrm>
          <a:prstGeom prst="rect">
            <a:avLst/>
          </a:prstGeom>
        </p:spPr>
        <p:txBody>
          <a:bodyPr wrap="none">
            <a:spAutoFit/>
          </a:bodyPr>
          <a:lstStyle/>
          <a:p>
            <a:r>
              <a:rPr lang="en-US" sz="3600" dirty="0">
                <a:latin typeface="NikoshBAN" panose="02000000000000000000" pitchFamily="2" charset="0"/>
                <a:cs typeface="NikoshBAN" panose="02000000000000000000" pitchFamily="2" charset="0"/>
              </a:rPr>
              <a:t>5</a:t>
            </a:r>
            <a:r>
              <a:rPr lang="bn-BD" sz="3600" dirty="0" smtClean="0">
                <a:latin typeface="NikoshBAN" panose="02000000000000000000" pitchFamily="2" charset="0"/>
                <a:cs typeface="NikoshBAN" panose="02000000000000000000" pitchFamily="2" charset="0"/>
              </a:rPr>
              <a:t>:এরা </a:t>
            </a:r>
            <a:r>
              <a:rPr lang="bn-BD" sz="3600" dirty="0">
                <a:latin typeface="NikoshBAN" panose="02000000000000000000" pitchFamily="2" charset="0"/>
                <a:cs typeface="NikoshBAN" panose="02000000000000000000" pitchFamily="2" charset="0"/>
              </a:rPr>
              <a:t>বাচ্চা পালনে দক্ষ </a:t>
            </a:r>
            <a:endParaRPr lang="en-US" sz="3600" dirty="0">
              <a:latin typeface="NikoshBAN" panose="02000000000000000000" pitchFamily="2" charset="0"/>
              <a:cs typeface="NikoshBAN" panose="02000000000000000000" pitchFamily="2" charset="0"/>
            </a:endParaRPr>
          </a:p>
        </p:txBody>
      </p:sp>
      <p:sp>
        <p:nvSpPr>
          <p:cNvPr id="6" name="Title 1"/>
          <p:cNvSpPr>
            <a:spLocks noGrp="1"/>
          </p:cNvSpPr>
          <p:nvPr>
            <p:ph type="title"/>
          </p:nvPr>
        </p:nvSpPr>
        <p:spPr>
          <a:xfrm>
            <a:off x="2536221" y="462372"/>
            <a:ext cx="5167528"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754" y="1258922"/>
            <a:ext cx="4818649" cy="321243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67887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4318" y="1422137"/>
            <a:ext cx="3474944" cy="2560043"/>
          </a:xfrm>
          <a:effectLst>
            <a:glow rad="228600">
              <a:schemeClr val="accent6">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15" y="1422137"/>
            <a:ext cx="3445207" cy="2547365"/>
          </a:xfrm>
          <a:prstGeom prst="rect">
            <a:avLst/>
          </a:prstGeom>
          <a:effectLst>
            <a:glow rad="228600">
              <a:schemeClr val="accent6">
                <a:satMod val="175000"/>
                <a:alpha val="40000"/>
              </a:schemeClr>
            </a:glow>
          </a:effectLst>
        </p:spPr>
      </p:pic>
      <p:sp>
        <p:nvSpPr>
          <p:cNvPr id="3" name="Rectangle 2"/>
          <p:cNvSpPr/>
          <p:nvPr/>
        </p:nvSpPr>
        <p:spPr>
          <a:xfrm>
            <a:off x="1290537" y="4502255"/>
            <a:ext cx="6112571" cy="584775"/>
          </a:xfrm>
          <a:prstGeom prst="rect">
            <a:avLst/>
          </a:prstGeom>
        </p:spPr>
        <p:txBody>
          <a:bodyPr wrap="none">
            <a:spAutoFit/>
          </a:bodyPr>
          <a:lstStyle/>
          <a:p>
            <a:pPr>
              <a:defRPr/>
            </a:pPr>
            <a:r>
              <a:rPr lang="en-US" sz="3200" dirty="0">
                <a:latin typeface="NikoshBAN" panose="02000000000000000000" pitchFamily="2" charset="0"/>
                <a:cs typeface="NikoshBAN" panose="02000000000000000000" pitchFamily="2" charset="0"/>
              </a:rPr>
              <a:t>6</a:t>
            </a:r>
            <a:r>
              <a:rPr lang="bn-BD" sz="3200" dirty="0" smtClean="0">
                <a:latin typeface="NikoshBAN" panose="02000000000000000000" pitchFamily="2" charset="0"/>
                <a:cs typeface="NikoshBAN" panose="02000000000000000000" pitchFamily="2" charset="0"/>
              </a:rPr>
              <a:t>:এরা </a:t>
            </a:r>
            <a:r>
              <a:rPr lang="bn-BD" sz="3200" dirty="0">
                <a:latin typeface="NikoshBAN" panose="02000000000000000000" pitchFamily="2" charset="0"/>
                <a:cs typeface="NikoshBAN" panose="02000000000000000000" pitchFamily="2" charset="0"/>
              </a:rPr>
              <a:t>নিজের খাবার নিজেই সংগ্রহ করতে </a:t>
            </a:r>
            <a:r>
              <a:rPr lang="bn-BD" sz="3200" dirty="0" smtClean="0">
                <a:latin typeface="NikoshBAN" panose="02000000000000000000" pitchFamily="2" charset="0"/>
                <a:cs typeface="NikoshBAN" panose="02000000000000000000" pitchFamily="2" charset="0"/>
              </a:rPr>
              <a:t>পারে</a:t>
            </a:r>
            <a:endParaRPr lang="en-US" sz="3200" dirty="0">
              <a:latin typeface="NikoshBAN" panose="02000000000000000000" pitchFamily="2" charset="0"/>
              <a:cs typeface="NikoshBAN" panose="02000000000000000000" pitchFamily="2" charset="0"/>
            </a:endParaRPr>
          </a:p>
        </p:txBody>
      </p:sp>
      <p:sp>
        <p:nvSpPr>
          <p:cNvPr id="7" name="Title 1"/>
          <p:cNvSpPr>
            <a:spLocks noGrp="1"/>
          </p:cNvSpPr>
          <p:nvPr>
            <p:ph type="title"/>
          </p:nvPr>
        </p:nvSpPr>
        <p:spPr>
          <a:xfrm>
            <a:off x="2235580" y="489686"/>
            <a:ext cx="4165220"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77237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597" y="328339"/>
            <a:ext cx="2210803" cy="622160"/>
          </a:xfrm>
        </p:spPr>
        <p:txBody>
          <a:bodyPr>
            <a:noAutofit/>
          </a:bodyPr>
          <a:lstStyle/>
          <a:p>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48915" y="4126437"/>
            <a:ext cx="8446169" cy="1077218"/>
          </a:xfrm>
          <a:prstGeom prst="rect">
            <a:avLst/>
          </a:prstGeom>
          <a:solidFill>
            <a:schemeClr val="accent4">
              <a:lumMod val="40000"/>
              <a:lumOff val="60000"/>
            </a:schemeClr>
          </a:solid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পূর্বে উল্লেখিত বৈশিষ্ট্য ছাড়াও হাঁস ও মুরগির আর </a:t>
            </a:r>
            <a:r>
              <a:rPr lang="bn-BD" sz="3200" dirty="0" smtClean="0">
                <a:latin typeface="NikoshBAN" panose="02000000000000000000" pitchFamily="2" charset="0"/>
                <a:cs typeface="NikoshBAN" panose="02000000000000000000" pitchFamily="2" charset="0"/>
              </a:rPr>
              <a:t>কী কী </a:t>
            </a:r>
            <a:r>
              <a:rPr lang="bn-BD" sz="3200" dirty="0" smtClean="0">
                <a:latin typeface="NikoshBAN" panose="02000000000000000000" pitchFamily="2" charset="0"/>
                <a:cs typeface="NikoshBAN" panose="02000000000000000000" pitchFamily="2" charset="0"/>
              </a:rPr>
              <a:t>বৈশিষ্ট্য আছে তা লিপিবদ্ধ কর।</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89" y="1515979"/>
            <a:ext cx="2235133" cy="1431758"/>
          </a:xfrm>
          <a:prstGeom prst="rect">
            <a:avLst/>
          </a:prstGeom>
        </p:spPr>
      </p:pic>
      <p:pic>
        <p:nvPicPr>
          <p:cNvPr id="5" name="Picture 4"/>
          <p:cNvPicPr>
            <a:picLocks noChangeAspect="1"/>
          </p:cNvPicPr>
          <p:nvPr/>
        </p:nvPicPr>
        <p:blipFill>
          <a:blip r:embed="rId3"/>
          <a:stretch>
            <a:fillRect/>
          </a:stretch>
        </p:blipFill>
        <p:spPr>
          <a:xfrm>
            <a:off x="6524624" y="1515979"/>
            <a:ext cx="2012369" cy="16114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469" y="950496"/>
            <a:ext cx="3195062" cy="2393213"/>
          </a:xfrm>
          <a:prstGeom prst="rect">
            <a:avLst/>
          </a:prstGeom>
        </p:spPr>
      </p:pic>
    </p:spTree>
    <p:extLst>
      <p:ext uri="{BB962C8B-B14F-4D97-AF65-F5344CB8AC3E}">
        <p14:creationId xmlns:p14="http://schemas.microsoft.com/office/powerpoint/2010/main" val="3279768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66597" y="328339"/>
            <a:ext cx="2210803" cy="622160"/>
          </a:xfrm>
        </p:spPr>
        <p:txBody>
          <a:bodyPr>
            <a:noAutofit/>
          </a:bodyPr>
          <a:lstStyle/>
          <a:p>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370" y="1239252"/>
            <a:ext cx="3757260" cy="2814319"/>
          </a:xfrm>
          <a:prstGeom prst="rect">
            <a:avLst/>
          </a:prstGeom>
        </p:spPr>
      </p:pic>
      <p:sp>
        <p:nvSpPr>
          <p:cNvPr id="6" name="TextBox 5"/>
          <p:cNvSpPr txBox="1"/>
          <p:nvPr/>
        </p:nvSpPr>
        <p:spPr>
          <a:xfrm>
            <a:off x="1624263" y="4499810"/>
            <a:ext cx="635267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তোমাদের দলীয় কাজ উপস্থাপন </a:t>
            </a:r>
            <a:r>
              <a:rPr lang="bn-BD" sz="4000" dirty="0" smtClean="0">
                <a:latin typeface="NikoshBAN" panose="02000000000000000000" pitchFamily="2" charset="0"/>
                <a:cs typeface="NikoshBAN" panose="02000000000000000000" pitchFamily="2" charset="0"/>
              </a:rPr>
              <a:t>কর।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9163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085" y="1354672"/>
            <a:ext cx="3483829" cy="3005656"/>
          </a:xfrm>
          <a:effectLst>
            <a:glow rad="228600">
              <a:schemeClr val="accent6">
                <a:satMod val="175000"/>
                <a:alpha val="40000"/>
              </a:schemeClr>
            </a:glow>
          </a:effectLst>
        </p:spPr>
      </p:pic>
      <p:sp>
        <p:nvSpPr>
          <p:cNvPr id="3" name="TextBox 2"/>
          <p:cNvSpPr txBox="1"/>
          <p:nvPr/>
        </p:nvSpPr>
        <p:spPr>
          <a:xfrm>
            <a:off x="1254369" y="4443144"/>
            <a:ext cx="7008937"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৬:মুরগি নিজেদের মধ্যে ঠোকরা ঠুকরি করে থাকে</a:t>
            </a:r>
            <a:endParaRPr lang="en-US" sz="3600" dirty="0">
              <a:latin typeface="NikoshBAN" panose="02000000000000000000" pitchFamily="2" charset="0"/>
              <a:cs typeface="NikoshBAN" panose="02000000000000000000" pitchFamily="2" charset="0"/>
            </a:endParaRPr>
          </a:p>
        </p:txBody>
      </p:sp>
      <p:sp>
        <p:nvSpPr>
          <p:cNvPr id="5" name="Title 1"/>
          <p:cNvSpPr txBox="1">
            <a:spLocks/>
          </p:cNvSpPr>
          <p:nvPr/>
        </p:nvSpPr>
        <p:spPr>
          <a:xfrm>
            <a:off x="2684902" y="449507"/>
            <a:ext cx="4147869" cy="57583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a:t>
            </a:r>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260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84163" y="542452"/>
            <a:ext cx="4123806" cy="57583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a:t>
            </a:r>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624" y="1388695"/>
            <a:ext cx="3479161" cy="3099084"/>
          </a:xfrm>
          <a:prstGeom prst="rect">
            <a:avLst/>
          </a:prstGeom>
          <a:ln w="28575">
            <a:solidFill>
              <a:schemeClr val="tx1"/>
            </a:solidFill>
          </a:ln>
          <a:effectLst>
            <a:glow rad="228600">
              <a:schemeClr val="accent6">
                <a:satMod val="175000"/>
                <a:alpha val="40000"/>
              </a:schemeClr>
            </a:glow>
          </a:effectLst>
        </p:spPr>
      </p:pic>
      <p:sp>
        <p:nvSpPr>
          <p:cNvPr id="7" name="TextBox 6"/>
          <p:cNvSpPr txBox="1"/>
          <p:nvPr/>
        </p:nvSpPr>
        <p:spPr>
          <a:xfrm>
            <a:off x="2162301" y="4684226"/>
            <a:ext cx="5167528"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৭:মুরগির পায়ে ৪টি আঙ্গুল থাকে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903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33159" y="543930"/>
            <a:ext cx="4084999" cy="57583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a:t>
            </a:r>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25" y="1351807"/>
            <a:ext cx="2455708" cy="2533491"/>
          </a:xfrm>
          <a:prstGeom prst="rect">
            <a:avLst/>
          </a:prstGeom>
          <a:effectLst>
            <a:glow rad="228600">
              <a:schemeClr val="accent6">
                <a:satMod val="175000"/>
                <a:alpha val="40000"/>
              </a:schemeClr>
            </a:glo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717" y="1402495"/>
            <a:ext cx="3691269" cy="2533491"/>
          </a:xfrm>
          <a:prstGeom prst="rect">
            <a:avLst/>
          </a:prstGeom>
          <a:effectLst>
            <a:glow rad="228600">
              <a:schemeClr val="accent6">
                <a:satMod val="175000"/>
                <a:alpha val="40000"/>
              </a:schemeClr>
            </a:glow>
          </a:effectLst>
        </p:spPr>
      </p:pic>
      <p:sp>
        <p:nvSpPr>
          <p:cNvPr id="8" name="TextBox 7"/>
          <p:cNvSpPr txBox="1"/>
          <p:nvPr/>
        </p:nvSpPr>
        <p:spPr>
          <a:xfrm>
            <a:off x="1652711" y="4349376"/>
            <a:ext cx="6156824"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৮:মাথায় লাল ঝুটি ও গলায় লাল ফুল থাকে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44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par>
                          <p:cTn id="13" fill="hold">
                            <p:stCondLst>
                              <p:cond delay="25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63148" y="327628"/>
            <a:ext cx="4184273" cy="57583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a:t>
            </a:r>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6" name="TextBox 5"/>
          <p:cNvSpPr txBox="1"/>
          <p:nvPr/>
        </p:nvSpPr>
        <p:spPr>
          <a:xfrm>
            <a:off x="2396579" y="4784863"/>
            <a:ext cx="435084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৯:	৫ মাস বয়সে ডিম দেয়</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stretch>
            <a:fillRect/>
          </a:stretch>
        </p:blipFill>
        <p:spPr>
          <a:xfrm>
            <a:off x="2009274" y="1023544"/>
            <a:ext cx="4896852" cy="366791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9692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5715000"/>
            <a:chOff x="0" y="0"/>
            <a:chExt cx="12192000" cy="685800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grpSp>
      <p:sp>
        <p:nvSpPr>
          <p:cNvPr id="13" name="Title 12"/>
          <p:cNvSpPr>
            <a:spLocks noGrp="1"/>
          </p:cNvSpPr>
          <p:nvPr>
            <p:ph type="title"/>
          </p:nvPr>
        </p:nvSpPr>
        <p:spPr>
          <a:xfrm>
            <a:off x="3369986" y="47289"/>
            <a:ext cx="2443784" cy="946625"/>
          </a:xfrm>
        </p:spPr>
        <p:txBody>
          <a:bodyPr>
            <a:noAutofit/>
          </a:bodyPr>
          <a:lstStyle/>
          <a:p>
            <a:pPr algn="ctr"/>
            <a:r>
              <a:rPr lang="bn-BD" sz="4800" b="1" u="sng"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800" u="sng" dirty="0">
              <a:solidFill>
                <a:schemeClr val="bg1"/>
              </a:solidFill>
              <a:latin typeface="NikoshBAN" panose="02000000000000000000" pitchFamily="2" charset="0"/>
              <a:cs typeface="NikoshBAN" panose="02000000000000000000" pitchFamily="2" charset="0"/>
            </a:endParaRPr>
          </a:p>
        </p:txBody>
      </p:sp>
      <p:sp>
        <p:nvSpPr>
          <p:cNvPr id="14" name="Content Placeholder 13"/>
          <p:cNvSpPr>
            <a:spLocks noGrp="1"/>
          </p:cNvSpPr>
          <p:nvPr>
            <p:ph sz="half" idx="1"/>
          </p:nvPr>
        </p:nvSpPr>
        <p:spPr>
          <a:xfrm>
            <a:off x="0" y="374026"/>
            <a:ext cx="3782291" cy="4548908"/>
          </a:xfrm>
        </p:spPr>
        <p:txBody>
          <a:bodyPr>
            <a:normAutofit fontScale="55000" lnSpcReduction="20000"/>
          </a:bodyPr>
          <a:lstStyle/>
          <a:p>
            <a:pPr marL="0" indent="0">
              <a:buNone/>
            </a:pPr>
            <a:r>
              <a:rPr lang="bn-BD" sz="4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500" b="1"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 পরিচিতি</a:t>
            </a:r>
          </a:p>
          <a:p>
            <a:pPr marL="0" indent="0">
              <a:buNone/>
            </a:pPr>
            <a:endParaRPr lang="en-US" b="1" dirty="0">
              <a:ln w="0"/>
              <a:effectLst>
                <a:outerShdw blurRad="38100" dist="19050" dir="2700000" algn="tl" rotWithShape="0">
                  <a:schemeClr val="dk1">
                    <a:alpha val="40000"/>
                  </a:schemeClr>
                </a:outerShdw>
              </a:effectLst>
            </a:endParaRPr>
          </a:p>
          <a:p>
            <a:pPr marL="0" indent="0">
              <a:buNone/>
            </a:pPr>
            <a:endParaRPr lang="bn-BD" dirty="0" smtClean="0"/>
          </a:p>
          <a:p>
            <a:pPr marL="0" indent="0">
              <a:buNone/>
            </a:pPr>
            <a:endParaRPr lang="bn-BD" dirty="0" smtClean="0"/>
          </a:p>
          <a:p>
            <a:pPr marL="914400" lvl="2" indent="0">
              <a:lnSpc>
                <a:spcPct val="120000"/>
              </a:lnSpc>
              <a:buNone/>
            </a:pPr>
            <a:endParaRPr lang="bn-BD" dirty="0"/>
          </a:p>
          <a:p>
            <a:pPr marL="914400" lvl="2" indent="0">
              <a:lnSpc>
                <a:spcPct val="120000"/>
              </a:lnSpc>
              <a:buNone/>
            </a:pP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914400" lvl="2" indent="0">
              <a:lnSpc>
                <a:spcPct val="120000"/>
              </a:lnSpc>
              <a:buNone/>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মো:শামীম</a:t>
            </a:r>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914400" lvl="2" indent="0">
              <a:lnSpc>
                <a:spcPct val="120000"/>
              </a:lnSpc>
              <a:buNone/>
            </a:pP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(কৃষি</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a:t>
            </a:r>
            <a:endPar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914400" lvl="2" indent="0">
              <a:lnSpc>
                <a:spcPct val="120000"/>
              </a:lnSpc>
              <a:buNone/>
            </a:pP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হাজী আহমাদ আলী আলিয়া কামিল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মাদরাসা,</a:t>
            </a:r>
          </a:p>
          <a:p>
            <a:pPr marL="914400" lvl="2" indent="0">
              <a:lnSpc>
                <a:spcPct val="120000"/>
              </a:lnSpc>
              <a:buNone/>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সিরাজগঞ্জ।</a:t>
            </a:r>
            <a:endPar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914400" lvl="2" indent="0">
              <a:lnSpc>
                <a:spcPct val="120000"/>
              </a:lnSpc>
              <a:buNone/>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মোবাইল:০১৯২০৫৬৬৪১৩</a:t>
            </a:r>
            <a:r>
              <a:rPr lang="bn-BD" sz="2600" b="1" dirty="0" smtClean="0">
                <a:effectLst>
                  <a:outerShdw blurRad="38100" dist="38100" dir="2700000" algn="tl">
                    <a:srgbClr val="000000">
                      <a:alpha val="43137"/>
                    </a:srgbClr>
                  </a:outerShdw>
                </a:effectLst>
                <a:latin typeface="NikoshBAN"/>
              </a:rPr>
              <a:t>     </a:t>
            </a:r>
          </a:p>
          <a:p>
            <a:pPr marL="914400" lvl="2" indent="0">
              <a:lnSpc>
                <a:spcPct val="120000"/>
              </a:lnSpc>
              <a:buNone/>
            </a:pPr>
            <a:r>
              <a:rPr lang="en-US" b="1" dirty="0" smtClean="0">
                <a:effectLst>
                  <a:outerShdw blurRad="38100" dist="38100" dir="2700000" algn="tl">
                    <a:srgbClr val="000000">
                      <a:alpha val="43137"/>
                    </a:srgbClr>
                  </a:outerShdw>
                </a:effectLst>
                <a:latin typeface="NikoshBAN"/>
              </a:rPr>
              <a:t>E-mail:shameemjamuna60@gmail.com</a:t>
            </a:r>
            <a:endParaRPr lang="en-US" b="1" dirty="0">
              <a:effectLst>
                <a:outerShdw blurRad="38100" dist="38100" dir="2700000" algn="tl">
                  <a:srgbClr val="000000">
                    <a:alpha val="43137"/>
                  </a:srgbClr>
                </a:outerShdw>
              </a:effectLst>
              <a:latin typeface="NikoshBAN"/>
            </a:endParaRPr>
          </a:p>
        </p:txBody>
      </p:sp>
      <p:sp>
        <p:nvSpPr>
          <p:cNvPr id="15" name="Content Placeholder 14"/>
          <p:cNvSpPr>
            <a:spLocks noGrp="1"/>
          </p:cNvSpPr>
          <p:nvPr>
            <p:ph sz="half" idx="2"/>
          </p:nvPr>
        </p:nvSpPr>
        <p:spPr>
          <a:xfrm>
            <a:off x="5529411" y="261412"/>
            <a:ext cx="2898473" cy="4307640"/>
          </a:xfrm>
        </p:spPr>
        <p:txBody>
          <a:bodyPr>
            <a:noAutofit/>
          </a:bodyPr>
          <a:lstStyle/>
          <a:p>
            <a:pPr marL="0" indent="0">
              <a:lnSpc>
                <a:spcPct val="100000"/>
              </a:lnSpc>
              <a:spcBef>
                <a:spcPts val="0"/>
              </a:spcBef>
              <a:buNone/>
            </a:pPr>
            <a:r>
              <a:rPr lang="bn-BD" sz="24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a:t>
            </a:r>
            <a:r>
              <a:rPr lang="bn-BD" sz="3600" b="1" dirty="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3600" b="1" dirty="0">
              <a:ln w="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lnSpc>
                <a:spcPct val="100000"/>
              </a:lnSpc>
              <a:spcBef>
                <a:spcPts val="0"/>
              </a:spcBef>
              <a:buNone/>
            </a:pPr>
            <a:r>
              <a:rPr lang="bn-BD"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bn-BD"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6</a:t>
            </a:r>
            <a:r>
              <a:rPr lang="bn-BD"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ষ্ঠ</a:t>
            </a:r>
          </a:p>
          <a:p>
            <a:pPr marL="0" indent="0">
              <a:lnSpc>
                <a:spcPct val="100000"/>
              </a:lnSpc>
              <a:spcBef>
                <a:spcPts val="0"/>
              </a:spcBef>
              <a:buNone/>
            </a:pPr>
            <a:r>
              <a:rPr lang="bn-BD"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কৃষিশিক্ষা</a:t>
            </a:r>
            <a:endParaRPr lang="en-US"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lnSpc>
                <a:spcPct val="100000"/>
              </a:lnSpc>
              <a:spcBef>
                <a:spcPts val="0"/>
              </a:spcBef>
              <a:buNone/>
            </a:pPr>
            <a:r>
              <a:rPr lang="bn-BD"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কৃষিজ উৎপাদন</a:t>
            </a:r>
          </a:p>
          <a:p>
            <a:pPr marL="0" indent="0">
              <a:lnSpc>
                <a:spcPct val="100000"/>
              </a:lnSpc>
              <a:spcBef>
                <a:spcPts val="0"/>
              </a:spcBef>
              <a:buNone/>
            </a:pPr>
            <a:r>
              <a:rPr lang="bn-BD"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১৪</a:t>
            </a:r>
            <a:r>
              <a:rPr lang="bn-BD"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bn-BD"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en-US"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67" y="1091986"/>
            <a:ext cx="808411" cy="1035466"/>
          </a:xfrm>
          <a:prstGeom prst="rect">
            <a:avLst/>
          </a:prstGeom>
          <a:ln w="19050">
            <a:solidFill>
              <a:schemeClr val="accent1">
                <a:lumMod val="75000"/>
              </a:schemeClr>
            </a:solidFill>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0751" y="2582081"/>
            <a:ext cx="1884893" cy="2236104"/>
          </a:xfrm>
          <a:prstGeom prst="rect">
            <a:avLst/>
          </a:prstGeom>
          <a:effectLst>
            <a:softEdge rad="63500"/>
          </a:effectLst>
        </p:spPr>
      </p:pic>
    </p:spTree>
    <p:custDataLst>
      <p:tags r:id="rId1"/>
    </p:custDataLst>
    <p:extLst>
      <p:ext uri="{BB962C8B-B14F-4D97-AF65-F5344CB8AC3E}">
        <p14:creationId xmlns:p14="http://schemas.microsoft.com/office/powerpoint/2010/main" val="4193245525"/>
      </p:ext>
    </p:extLst>
  </p:cSld>
  <p:clrMapOvr>
    <a:masterClrMapping/>
  </p:clrMapOvr>
  <mc:AlternateContent xmlns:mc="http://schemas.openxmlformats.org/markup-compatibility/2006" xmlns:p14="http://schemas.microsoft.com/office/powerpoint/2010/main">
    <mc:Choice Requires="p14">
      <p:transition p14:dur="10" advTm="5039"/>
    </mc:Choice>
    <mc:Fallback xmlns="">
      <p:transition advTm="503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5002" y="1275250"/>
            <a:ext cx="3633993" cy="2947726"/>
          </a:xfrm>
          <a:effectLst>
            <a:glow rad="228600">
              <a:schemeClr val="accent6">
                <a:satMod val="175000"/>
                <a:alpha val="40000"/>
              </a:schemeClr>
            </a:glow>
          </a:effectLst>
        </p:spPr>
      </p:pic>
      <p:sp>
        <p:nvSpPr>
          <p:cNvPr id="5" name="Title 1"/>
          <p:cNvSpPr>
            <a:spLocks noGrp="1"/>
          </p:cNvSpPr>
          <p:nvPr>
            <p:ph type="title"/>
          </p:nvPr>
        </p:nvSpPr>
        <p:spPr>
          <a:xfrm>
            <a:off x="2595860" y="418969"/>
            <a:ext cx="4310493"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6" name="TextBox 5"/>
          <p:cNvSpPr txBox="1"/>
          <p:nvPr/>
        </p:nvSpPr>
        <p:spPr>
          <a:xfrm>
            <a:off x="666974" y="4503419"/>
            <a:ext cx="7810052"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১০:বন্য পশুর হাত থেকে তার বাচ্চাকে রক্ষা করতে চেষ্টা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077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58257" y="439173"/>
            <a:ext cx="4111775"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6" y="1547647"/>
            <a:ext cx="2481647" cy="1714500"/>
          </a:xfrm>
          <a:prstGeom prst="rect">
            <a:avLst/>
          </a:prstGeom>
          <a:effectLst>
            <a:glow rad="228600">
              <a:schemeClr val="accent6">
                <a:satMod val="175000"/>
                <a:alpha val="40000"/>
              </a:schemeClr>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964" y="1547648"/>
            <a:ext cx="2659383" cy="1714500"/>
          </a:xfrm>
          <a:prstGeom prst="rect">
            <a:avLst/>
          </a:prstGeom>
          <a:effectLst>
            <a:glow rad="228600">
              <a:schemeClr val="accent6">
                <a:satMod val="175000"/>
                <a:alpha val="40000"/>
              </a:schemeClr>
            </a:glo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9417" y="1547648"/>
            <a:ext cx="2453435" cy="1714500"/>
          </a:xfrm>
          <a:prstGeom prst="rect">
            <a:avLst/>
          </a:prstGeom>
          <a:effectLst>
            <a:glow rad="228600">
              <a:schemeClr val="accent6">
                <a:satMod val="175000"/>
                <a:alpha val="40000"/>
              </a:schemeClr>
            </a:glow>
          </a:effectLst>
        </p:spPr>
      </p:pic>
      <p:sp>
        <p:nvSpPr>
          <p:cNvPr id="8" name="TextBox 7"/>
          <p:cNvSpPr txBox="1"/>
          <p:nvPr/>
        </p:nvSpPr>
        <p:spPr>
          <a:xfrm>
            <a:off x="2084647" y="4082702"/>
            <a:ext cx="5206954"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১১:হাঁসকে জলজ পাখি বলা হয়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78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5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4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6066" y="362211"/>
            <a:ext cx="4123650"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grpSp>
        <p:nvGrpSpPr>
          <p:cNvPr id="10" name="Group 9"/>
          <p:cNvGrpSpPr/>
          <p:nvPr/>
        </p:nvGrpSpPr>
        <p:grpSpPr>
          <a:xfrm>
            <a:off x="1118726" y="1020993"/>
            <a:ext cx="7159798" cy="3483952"/>
            <a:chOff x="966379" y="580142"/>
            <a:chExt cx="7795430" cy="394978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887" y="717765"/>
              <a:ext cx="2657475" cy="1714500"/>
            </a:xfrm>
            <a:prstGeom prst="rect">
              <a:avLst/>
            </a:prstGeom>
            <a:effectLst>
              <a:glow rad="228600">
                <a:schemeClr val="accent6">
                  <a:satMod val="175000"/>
                  <a:alpha val="40000"/>
                </a:schemeClr>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303" y="580142"/>
              <a:ext cx="2030506" cy="1966913"/>
            </a:xfrm>
            <a:prstGeom prst="rect">
              <a:avLst/>
            </a:prstGeom>
            <a:effectLst>
              <a:glow rad="228600">
                <a:schemeClr val="accent6">
                  <a:satMod val="175000"/>
                  <a:alpha val="40000"/>
                </a:schemeClr>
              </a:glo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379" y="666798"/>
              <a:ext cx="1971675" cy="1971676"/>
            </a:xfrm>
            <a:prstGeom prst="rect">
              <a:avLst/>
            </a:prstGeom>
            <a:effectLst>
              <a:glow rad="228600">
                <a:schemeClr val="accent6">
                  <a:satMod val="175000"/>
                  <a:alpha val="40000"/>
                </a:schemeClr>
              </a:glo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4475" y="2815422"/>
              <a:ext cx="3162299" cy="1714500"/>
            </a:xfrm>
            <a:prstGeom prst="rect">
              <a:avLst/>
            </a:prstGeom>
            <a:effectLst>
              <a:glow rad="228600">
                <a:schemeClr val="accent6">
                  <a:satMod val="175000"/>
                  <a:alpha val="40000"/>
                </a:schemeClr>
              </a:glow>
            </a:effectLst>
          </p:spPr>
        </p:pic>
      </p:grpSp>
      <p:sp>
        <p:nvSpPr>
          <p:cNvPr id="11" name="TextBox 10"/>
          <p:cNvSpPr txBox="1"/>
          <p:nvPr/>
        </p:nvSpPr>
        <p:spPr>
          <a:xfrm>
            <a:off x="682438" y="4587889"/>
            <a:ext cx="8313644"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১২:পায়ের আঙুল পর্দা দ্বারা যুক্ত তাই সাঁতার কাটতে পারে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265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0641" y="1073887"/>
            <a:ext cx="3058360" cy="2427269"/>
          </a:xfrm>
          <a:prstGeom prst="rect">
            <a:avLst/>
          </a:prstGeom>
          <a:effectLst>
            <a:glow rad="228600">
              <a:schemeClr val="accent6">
                <a:satMod val="175000"/>
                <a:alpha val="40000"/>
              </a:schemeClr>
            </a:glow>
          </a:effectLst>
        </p:spPr>
      </p:pic>
      <p:sp>
        <p:nvSpPr>
          <p:cNvPr id="5" name="TextBox 4"/>
          <p:cNvSpPr txBox="1"/>
          <p:nvPr/>
        </p:nvSpPr>
        <p:spPr>
          <a:xfrm>
            <a:off x="346794" y="3627233"/>
            <a:ext cx="8663353" cy="1077218"/>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১৩:হাঁসের ডিমে তা দেওয়ার অভ্যাস কম;হাঁসের ডিম মুরগির  নিচে রেখে তা দেওয়া হয়।</a:t>
            </a:r>
            <a:endParaRPr lang="en-US" sz="3200" dirty="0">
              <a:latin typeface="NikoshBAN" panose="02000000000000000000" pitchFamily="2" charset="0"/>
              <a:cs typeface="NikoshBAN" panose="02000000000000000000" pitchFamily="2" charset="0"/>
            </a:endParaRPr>
          </a:p>
        </p:txBody>
      </p:sp>
      <p:sp>
        <p:nvSpPr>
          <p:cNvPr id="7" name="Title 1"/>
          <p:cNvSpPr>
            <a:spLocks noGrp="1"/>
          </p:cNvSpPr>
          <p:nvPr>
            <p:ph type="title"/>
          </p:nvPr>
        </p:nvSpPr>
        <p:spPr>
          <a:xfrm>
            <a:off x="2622313" y="371972"/>
            <a:ext cx="4112313"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1749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7596" y="409827"/>
            <a:ext cx="4111618" cy="575838"/>
          </a:xfrm>
        </p:spPr>
        <p:txBody>
          <a:bodyPr>
            <a:normAutofit fontScale="90000"/>
          </a:bodyPr>
          <a:lstStyle/>
          <a:p>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বৈশিষ্ট্য</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143" y="1260332"/>
            <a:ext cx="3102394" cy="2064502"/>
          </a:xfrm>
          <a:prstGeom prst="rect">
            <a:avLst/>
          </a:prstGeom>
          <a:effectLst>
            <a:glow rad="228600">
              <a:schemeClr val="accent6">
                <a:satMod val="175000"/>
                <a:alpha val="40000"/>
              </a:schemeClr>
            </a:glow>
            <a:innerShdw blurRad="114300">
              <a:prstClr val="black"/>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91" y="1260332"/>
            <a:ext cx="3686610" cy="2064502"/>
          </a:xfrm>
          <a:prstGeom prst="rect">
            <a:avLst/>
          </a:prstGeom>
          <a:effectLst>
            <a:glow rad="228600">
              <a:schemeClr val="accent6">
                <a:satMod val="175000"/>
                <a:alpha val="40000"/>
              </a:schemeClr>
            </a:glow>
            <a:innerShdw blurRad="114300">
              <a:prstClr val="black"/>
            </a:innerShdw>
          </a:effectLst>
        </p:spPr>
      </p:pic>
      <p:sp>
        <p:nvSpPr>
          <p:cNvPr id="7" name="TextBox 6"/>
          <p:cNvSpPr txBox="1"/>
          <p:nvPr/>
        </p:nvSpPr>
        <p:spPr>
          <a:xfrm>
            <a:off x="527955" y="3874168"/>
            <a:ext cx="8401224" cy="1077218"/>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কবুতর দিনের বেলা খাদ্যের সন্ধানে বাহিরে যায় এবং সন্ধ্যার আগে বাড়ি ফিরে আসে</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313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077" y="373373"/>
            <a:ext cx="1991846" cy="729657"/>
          </a:xfrm>
        </p:spPr>
        <p:txBody>
          <a:bodyPr>
            <a:noAutofit/>
          </a:bodyPr>
          <a:lstStyle/>
          <a:p>
            <a:r>
              <a:rPr lang="bn-BD" sz="5400" dirty="0" smtClean="0">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18091" y="954705"/>
            <a:ext cx="8165726" cy="3626115"/>
          </a:xfrm>
        </p:spPr>
        <p:txBody>
          <a:bodyPr>
            <a:normAutofit fontScale="92500" lnSpcReduction="10000"/>
          </a:bodyPr>
          <a:lstStyle/>
          <a:p>
            <a:pPr marL="0" indent="0">
              <a:buNone/>
            </a:pPr>
            <a:r>
              <a:rPr lang="bn-BD" sz="3200" dirty="0" smtClean="0">
                <a:latin typeface="NikoshBAN" panose="02000000000000000000" pitchFamily="2" charset="0"/>
                <a:cs typeface="NikoshBAN" panose="02000000000000000000" pitchFamily="2" charset="0"/>
              </a:rPr>
              <a:t>১। হাঁসের বৈশিষ্ট্য হল-</a:t>
            </a:r>
          </a:p>
          <a:p>
            <a:pPr marL="0" indent="0">
              <a:buNone/>
            </a:pPr>
            <a:r>
              <a:rPr lang="bn-BD" sz="3200" dirty="0" smtClean="0">
                <a:latin typeface="NikoshBAN" panose="02000000000000000000" pitchFamily="2" charset="0"/>
                <a:cs typeface="NikoshBAN" panose="02000000000000000000" pitchFamily="2" charset="0"/>
              </a:rPr>
              <a:t>ক) জলজ পাখি	            	খ)আঙুলে পর্দা আছে</a:t>
            </a:r>
          </a:p>
          <a:p>
            <a:pPr marL="0" indent="0">
              <a:buNone/>
            </a:pPr>
            <a:r>
              <a:rPr lang="bn-BD" sz="3200" dirty="0" smtClean="0">
                <a:latin typeface="NikoshBAN" panose="02000000000000000000" pitchFamily="2" charset="0"/>
                <a:cs typeface="NikoshBAN" panose="02000000000000000000" pitchFamily="2" charset="0"/>
              </a:rPr>
              <a:t>গ) নিজেরা ঠোকরা-ঠুকরি করে     	ঘ)সাঁতার কাটে</a:t>
            </a:r>
          </a:p>
          <a:p>
            <a:pPr marL="0" indent="0">
              <a:buNone/>
            </a:pPr>
            <a:r>
              <a:rPr lang="bn-BD" sz="3200" dirty="0" smtClean="0">
                <a:latin typeface="NikoshBAN" panose="02000000000000000000" pitchFamily="2" charset="0"/>
                <a:cs typeface="NikoshBAN" panose="02000000000000000000" pitchFamily="2" charset="0"/>
              </a:rPr>
              <a:t>কোনটি সঠিক</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নয় ?</a:t>
            </a:r>
          </a:p>
          <a:p>
            <a:pPr marL="0" indent="0">
              <a:buNone/>
            </a:pPr>
            <a:r>
              <a:rPr lang="en-US" sz="3200" dirty="0" err="1" smtClean="0">
                <a:latin typeface="NikoshBAN" panose="02000000000000000000" pitchFamily="2" charset="0"/>
                <a:cs typeface="NikoshBAN" panose="02000000000000000000" pitchFamily="2" charset="0"/>
              </a:rPr>
              <a:t>i</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ক</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ii)</a:t>
            </a:r>
            <a:r>
              <a:rPr lang="bn-BD" sz="3200" dirty="0" smtClean="0">
                <a:latin typeface="NikoshBAN" panose="02000000000000000000" pitchFamily="2" charset="0"/>
                <a:cs typeface="NikoshBAN" panose="02000000000000000000" pitchFamily="2" charset="0"/>
              </a:rPr>
              <a:t> ক ও খ    </a:t>
            </a:r>
            <a:r>
              <a:rPr lang="en-US" sz="3200" dirty="0" smtClean="0">
                <a:latin typeface="NikoshBAN" panose="02000000000000000000" pitchFamily="2" charset="0"/>
                <a:cs typeface="NikoshBAN" panose="02000000000000000000" pitchFamily="2" charset="0"/>
              </a:rPr>
              <a:t>iii)</a:t>
            </a:r>
            <a:r>
              <a:rPr lang="bn-BD" sz="3200" dirty="0" smtClean="0">
                <a:latin typeface="NikoshBAN" panose="02000000000000000000" pitchFamily="2" charset="0"/>
                <a:cs typeface="NikoshBAN" panose="02000000000000000000" pitchFamily="2" charset="0"/>
              </a:rPr>
              <a:t> গ	</a:t>
            </a:r>
            <a:r>
              <a:rPr lang="bn-BD" sz="3200" dirty="0" smtClean="0">
                <a:sym typeface="Wingdings 2" panose="05020102010507070707" pitchFamily="18" charset="2"/>
              </a:rPr>
              <a:t>	</a:t>
            </a:r>
            <a:r>
              <a:rPr lang="en-US" sz="3200" dirty="0" smtClean="0">
                <a:latin typeface="NikoshBAN" panose="02000000000000000000" pitchFamily="2" charset="0"/>
                <a:cs typeface="NikoshBAN" panose="02000000000000000000" pitchFamily="2" charset="0"/>
              </a:rPr>
              <a:t>iv) </a:t>
            </a:r>
            <a:r>
              <a:rPr lang="bn-BD" sz="3200" dirty="0" smtClean="0">
                <a:latin typeface="NikoshBAN" panose="02000000000000000000" pitchFamily="2" charset="0"/>
                <a:cs typeface="NikoshBAN" panose="02000000000000000000" pitchFamily="2" charset="0"/>
              </a:rPr>
              <a:t>সবগুলো সঠিক</a:t>
            </a:r>
          </a:p>
          <a:p>
            <a:pPr marL="0" indent="0">
              <a:buNone/>
            </a:pPr>
            <a:r>
              <a:rPr lang="bn-BD" sz="3200" dirty="0" smtClean="0">
                <a:latin typeface="NikoshBAN" panose="02000000000000000000" pitchFamily="2" charset="0"/>
                <a:cs typeface="NikoshBAN" panose="02000000000000000000" pitchFamily="2" charset="0"/>
              </a:rPr>
              <a:t>২।হাঁসের ডিম কিভাবে ফুটানো হয়?</a:t>
            </a:r>
          </a:p>
          <a:p>
            <a:pPr marL="0" indent="0">
              <a:buNone/>
            </a:pPr>
            <a:r>
              <a:rPr lang="bn-BD" sz="3200" dirty="0" smtClean="0">
                <a:latin typeface="NikoshBAN" panose="02000000000000000000" pitchFamily="2" charset="0"/>
                <a:cs typeface="NikoshBAN" panose="02000000000000000000" pitchFamily="2" charset="0"/>
              </a:rPr>
              <a:t>৩।খাঁকি ক্যাম্পবেল হাঁস বছরে কয়টি ডিম দেয়?</a:t>
            </a:r>
          </a:p>
        </p:txBody>
      </p:sp>
      <p:grpSp>
        <p:nvGrpSpPr>
          <p:cNvPr id="7" name="Group 6"/>
          <p:cNvGrpSpPr/>
          <p:nvPr/>
        </p:nvGrpSpPr>
        <p:grpSpPr>
          <a:xfrm rot="21224862">
            <a:off x="3529481" y="2907965"/>
            <a:ext cx="834784" cy="337687"/>
            <a:chOff x="6686427" y="1084285"/>
            <a:chExt cx="1326605" cy="490111"/>
          </a:xfrm>
          <a:solidFill>
            <a:srgbClr val="FF0000"/>
          </a:solidFill>
        </p:grpSpPr>
        <p:sp>
          <p:nvSpPr>
            <p:cNvPr id="5" name="Rectangle 4"/>
            <p:cNvSpPr/>
            <p:nvPr/>
          </p:nvSpPr>
          <p:spPr>
            <a:xfrm rot="19846217">
              <a:off x="6725653" y="1180067"/>
              <a:ext cx="1287379" cy="88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3216577">
              <a:off x="6490324" y="1280388"/>
              <a:ext cx="490111" cy="9790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87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500"/>
                            </p:stCondLst>
                            <p:childTnLst>
                              <p:par>
                                <p:cTn id="51" presetID="1" presetClass="emph" presetSubtype="2" repeatCount="indefinite" fill="hold" nodeType="afterEffect">
                                  <p:stCondLst>
                                    <p:cond delay="2000"/>
                                  </p:stCondLst>
                                  <p:endCondLst>
                                    <p:cond evt="onNext" delay="0">
                                      <p:tgtEl>
                                        <p:sldTgt/>
                                      </p:tgtEl>
                                    </p:cond>
                                  </p:endCondLst>
                                  <p:childTnLst>
                                    <p:animClr clrSpc="rgb" dir="cw">
                                      <p:cBhvr>
                                        <p:cTn id="52" dur="1000" fill="hold"/>
                                        <p:tgtEl>
                                          <p:spTgt spid="2"/>
                                        </p:tgtEl>
                                        <p:attrNameLst>
                                          <p:attrName>fillcolor</p:attrName>
                                        </p:attrNameLst>
                                      </p:cBhvr>
                                      <p:to>
                                        <a:schemeClr val="accent2"/>
                                      </p:to>
                                    </p:animClr>
                                    <p:set>
                                      <p:cBhvr>
                                        <p:cTn id="53" dur="1000" fill="hold"/>
                                        <p:tgtEl>
                                          <p:spTgt spid="2"/>
                                        </p:tgtEl>
                                        <p:attrNameLst>
                                          <p:attrName>fill.type</p:attrName>
                                        </p:attrNameLst>
                                      </p:cBhvr>
                                      <p:to>
                                        <p:strVal val="solid"/>
                                      </p:to>
                                    </p:set>
                                    <p:set>
                                      <p:cBhvr>
                                        <p:cTn id="54" dur="1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363" y="381766"/>
            <a:ext cx="2291274" cy="813715"/>
          </a:xfrm>
        </p:spPr>
        <p:txBody>
          <a:bodyPr>
            <a:normAutofit/>
          </a:bodyPr>
          <a:lstStyle/>
          <a:p>
            <a:r>
              <a:rPr lang="bn-BD" b="1" u="sng" dirty="0" smtClean="0">
                <a:latin typeface="NikoshBAN" panose="02000000000000000000" pitchFamily="2" charset="0"/>
                <a:cs typeface="NikoshBAN" panose="02000000000000000000" pitchFamily="2" charset="0"/>
              </a:rPr>
              <a:t>বাড়ীর কাজ</a:t>
            </a:r>
            <a:endParaRPr lang="en-US" b="1" u="sng" dirty="0">
              <a:latin typeface="NikoshBAN" panose="02000000000000000000" pitchFamily="2" charset="0"/>
              <a:cs typeface="NikoshBAN" panose="02000000000000000000" pitchFamily="2" charset="0"/>
            </a:endParaRPr>
          </a:p>
        </p:txBody>
      </p:sp>
      <p:sp>
        <p:nvSpPr>
          <p:cNvPr id="7" name="Rectangle 6"/>
          <p:cNvSpPr/>
          <p:nvPr/>
        </p:nvSpPr>
        <p:spPr>
          <a:xfrm>
            <a:off x="405765" y="4115431"/>
            <a:ext cx="8332469" cy="954107"/>
          </a:xfrm>
          <a:prstGeom prst="rect">
            <a:avLst/>
          </a:prstGeom>
        </p:spPr>
        <p:txBody>
          <a:bodyPr wrap="square">
            <a:spAutoFit/>
          </a:bodyPr>
          <a:lstStyle/>
          <a:p>
            <a:pPr algn="ctr"/>
            <a:r>
              <a:rPr lang="bn-BD" sz="2800" dirty="0">
                <a:latin typeface="NikoshBAN" panose="02000000000000000000" pitchFamily="2" charset="0"/>
                <a:cs typeface="NikoshBAN" panose="02000000000000000000" pitchFamily="2" charset="0"/>
              </a:rPr>
              <a:t>তোমার এলাকায় </a:t>
            </a:r>
            <a:r>
              <a:rPr lang="bn-BD" sz="2800" dirty="0" smtClean="0">
                <a:latin typeface="NikoshBAN" panose="02000000000000000000" pitchFamily="2" charset="0"/>
                <a:cs typeface="NikoshBAN" panose="02000000000000000000" pitchFamily="2" charset="0"/>
              </a:rPr>
              <a:t>কী কী </a:t>
            </a:r>
            <a:r>
              <a:rPr lang="bn-BD" sz="2800" dirty="0">
                <a:latin typeface="NikoshBAN" panose="02000000000000000000" pitchFamily="2" charset="0"/>
                <a:cs typeface="NikoshBAN" panose="02000000000000000000" pitchFamily="2" charset="0"/>
              </a:rPr>
              <a:t>গৃহপালিত পাখি পালন করা </a:t>
            </a:r>
            <a:r>
              <a:rPr lang="bn-BD" sz="2800" dirty="0" smtClean="0">
                <a:latin typeface="NikoshBAN" panose="02000000000000000000" pitchFamily="2" charset="0"/>
                <a:cs typeface="NikoshBAN" panose="02000000000000000000" pitchFamily="2" charset="0"/>
              </a:rPr>
              <a:t>হয় তা </a:t>
            </a:r>
            <a:r>
              <a:rPr lang="bn-BD" sz="2800" dirty="0">
                <a:latin typeface="NikoshBAN" panose="02000000000000000000" pitchFamily="2" charset="0"/>
                <a:cs typeface="NikoshBAN" panose="02000000000000000000" pitchFamily="2" charset="0"/>
              </a:rPr>
              <a:t>পরিদর্শন করে একটি তালিকা তৈরি কর।</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128" y="1378749"/>
            <a:ext cx="3684672" cy="2429747"/>
          </a:xfrm>
          <a:prstGeom prst="rect">
            <a:avLst/>
          </a:prstGeom>
        </p:spPr>
      </p:pic>
    </p:spTree>
    <p:extLst>
      <p:ext uri="{BB962C8B-B14F-4D97-AF65-F5344CB8AC3E}">
        <p14:creationId xmlns:p14="http://schemas.microsoft.com/office/powerpoint/2010/main" val="15313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repeatCount="3000"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6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6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639" y="413534"/>
            <a:ext cx="4089420" cy="798598"/>
          </a:xfrm>
        </p:spPr>
        <p:txBody>
          <a:bodyPr>
            <a:noAutofit/>
          </a:bodyPr>
          <a:lstStyle/>
          <a:p>
            <a:r>
              <a:rPr lang="bn-BD" sz="60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US" sz="60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639432" y="1166570"/>
            <a:ext cx="3797835" cy="584775"/>
          </a:xfrm>
          <a:prstGeom prst="rect">
            <a:avLst/>
          </a:prstGeom>
        </p:spPr>
        <p:txBody>
          <a:bodyPr wrap="none">
            <a:spAutoFit/>
          </a:bodyPr>
          <a:lstStyle/>
          <a:p>
            <a:r>
              <a:rPr lang="bn-BD" sz="3200" dirty="0">
                <a:latin typeface="NikoshBAN" panose="02000000000000000000" pitchFamily="2" charset="0"/>
                <a:cs typeface="NikoshBAN" panose="02000000000000000000" pitchFamily="2" charset="0"/>
              </a:rPr>
              <a:t>সুস্থ ও নির্মল পরিবেশে থাকুন</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78" y="2003075"/>
            <a:ext cx="3990804" cy="2764002"/>
          </a:xfrm>
          <a:prstGeom prst="rect">
            <a:avLst/>
          </a:prstGeom>
          <a:effectLst>
            <a:innerShdw blurRad="114300">
              <a:prstClr val="black"/>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334" y="1989232"/>
            <a:ext cx="3333750" cy="2727383"/>
          </a:xfrm>
          <a:prstGeom prst="rect">
            <a:avLst/>
          </a:prstGeom>
          <a:effectLst>
            <a:innerShdw blurRad="114300">
              <a:prstClr val="black"/>
            </a:innerShdw>
          </a:effectLst>
        </p:spPr>
      </p:pic>
    </p:spTree>
    <p:extLst>
      <p:ext uri="{BB962C8B-B14F-4D97-AF65-F5344CB8AC3E}">
        <p14:creationId xmlns:p14="http://schemas.microsoft.com/office/powerpoint/2010/main" val="234152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88670" y="1326030"/>
            <a:ext cx="7566660" cy="671154"/>
          </a:xfrm>
        </p:spPr>
        <p:txBody>
          <a:bodyPr>
            <a:noAutofit/>
          </a:bodyPr>
          <a:lstStyle/>
          <a:p>
            <a:pPr marL="0" indent="0" algn="ctr">
              <a:buNone/>
            </a:pPr>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গৃহপালিত পাখির পরিচিতি ও বৈশিষ্ট্য</a:t>
            </a:r>
            <a:endParaRPr lang="bn-BD"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buNone/>
            </a:pP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itle 6"/>
          <p:cNvSpPr>
            <a:spLocks noGrp="1"/>
          </p:cNvSpPr>
          <p:nvPr>
            <p:ph type="title"/>
          </p:nvPr>
        </p:nvSpPr>
        <p:spPr>
          <a:xfrm>
            <a:off x="3085008" y="297887"/>
            <a:ext cx="2805545" cy="807353"/>
          </a:xfrm>
        </p:spPr>
        <p:txBody>
          <a:bodyPr>
            <a:noAutofit/>
          </a:bodyPr>
          <a:lstStyle/>
          <a:p>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a:t>
            </a:r>
            <a:r>
              <a:rPr lang="en-US"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r>
            <a:br>
              <a:rPr lang="bn-BD"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553" y="2333376"/>
            <a:ext cx="2909523" cy="2028957"/>
          </a:xfrm>
          <a:prstGeom prst="rect">
            <a:avLst/>
          </a:prstGeom>
          <a:effectLst>
            <a:innerShdw blurRad="114300">
              <a:prstClr val="black"/>
            </a:inn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34" y="2333375"/>
            <a:ext cx="2708762" cy="2028957"/>
          </a:xfrm>
          <a:prstGeom prst="rect">
            <a:avLst/>
          </a:prstGeom>
          <a:effectLst>
            <a:innerShdw blurRad="114300">
              <a:prstClr val="black"/>
            </a:inn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8368" y="2333374"/>
            <a:ext cx="2610853" cy="2028957"/>
          </a:xfrm>
          <a:prstGeom prst="rect">
            <a:avLst/>
          </a:prstGeom>
          <a:effectLst>
            <a:innerShdw blurRad="114300">
              <a:prstClr val="black"/>
            </a:innerShdw>
          </a:effectLst>
        </p:spPr>
      </p:pic>
    </p:spTree>
    <p:extLst>
      <p:ext uri="{BB962C8B-B14F-4D97-AF65-F5344CB8AC3E}">
        <p14:creationId xmlns:p14="http://schemas.microsoft.com/office/powerpoint/2010/main" val="2732522704"/>
      </p:ext>
    </p:extLst>
  </p:cSld>
  <p:clrMapOvr>
    <a:masterClrMapping/>
  </p:clrMapOvr>
  <mc:AlternateContent xmlns:mc="http://schemas.openxmlformats.org/markup-compatibility/2006" xmlns:p14="http://schemas.microsoft.com/office/powerpoint/2010/main">
    <mc:Choice Requires="p14">
      <p:transition p14:dur="0" advTm="2604"/>
    </mc:Choice>
    <mc:Fallback xmlns="">
      <p:transition advTm="26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 presetClass="emph" presetSubtype="2" repeatCount="3000" fill="hold" nodeType="afterEffect">
                                  <p:stCondLst>
                                    <p:cond delay="0"/>
                                  </p:stCondLst>
                                  <p:childTnLst>
                                    <p:animClr clrSpc="rgb" dir="cw">
                                      <p:cBhvr>
                                        <p:cTn id="32" dur="1000" fill="hold"/>
                                        <p:tgtEl>
                                          <p:spTgt spid="8"/>
                                        </p:tgtEl>
                                        <p:attrNameLst>
                                          <p:attrName>fillcolor</p:attrName>
                                        </p:attrNameLst>
                                      </p:cBhvr>
                                      <p:to>
                                        <a:schemeClr val="accent2"/>
                                      </p:to>
                                    </p:animClr>
                                    <p:set>
                                      <p:cBhvr>
                                        <p:cTn id="33" dur="1000" fill="hold"/>
                                        <p:tgtEl>
                                          <p:spTgt spid="8"/>
                                        </p:tgtEl>
                                        <p:attrNameLst>
                                          <p:attrName>fill.type</p:attrName>
                                        </p:attrNameLst>
                                      </p:cBhvr>
                                      <p:to>
                                        <p:strVal val="solid"/>
                                      </p:to>
                                    </p:set>
                                    <p:set>
                                      <p:cBhvr>
                                        <p:cTn id="34" dur="1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8516" y="1371038"/>
            <a:ext cx="7026965" cy="3170099"/>
          </a:xfrm>
          <a:prstGeom prst="rect">
            <a:avLst/>
          </a:prstGeom>
          <a:noFill/>
        </p:spPr>
        <p:txBody>
          <a:bodyPr wrap="square" lIns="91440" tIns="45720" rIns="91440" bIns="45720">
            <a:spAutoFit/>
          </a:bodyPr>
          <a:lstStyle/>
          <a:p>
            <a:pPr algn="just"/>
            <a:r>
              <a:rPr lang="bn-BD" sz="4000" i="1"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এই পাঠ শেষে শিক্ষার্থীরা-</a:t>
            </a:r>
          </a:p>
          <a:p>
            <a:pPr marL="571500" indent="-571500" algn="just">
              <a:buFont typeface="Wingdings" panose="05000000000000000000" pitchFamily="2" charset="2"/>
              <a:buChar char="q"/>
            </a:pPr>
            <a:r>
              <a:rPr lang="bn-BD" sz="4000"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বিভিন্ন প্রকার গৃহপালিত পাখির নাম বলতে </a:t>
            </a:r>
            <a:r>
              <a:rPr lang="bn-BD" sz="4000"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পারবে।</a:t>
            </a:r>
            <a:endParaRPr lang="bn-BD" sz="4000"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marL="571500" indent="-571500" algn="just">
              <a:buFont typeface="Wingdings" panose="05000000000000000000" pitchFamily="2" charset="2"/>
              <a:buChar char="q"/>
            </a:pPr>
            <a:r>
              <a:rPr lang="bn-BD" sz="4000"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গৃহপালিত পাখির সাধারণ বৈশিষ্ট্য উল্লেখ করতে পারবে।</a:t>
            </a:r>
          </a:p>
        </p:txBody>
      </p:sp>
      <p:sp>
        <p:nvSpPr>
          <p:cNvPr id="6" name="Rectangle 5"/>
          <p:cNvSpPr/>
          <p:nvPr/>
        </p:nvSpPr>
        <p:spPr>
          <a:xfrm>
            <a:off x="3384286" y="450801"/>
            <a:ext cx="1909497" cy="830997"/>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bn-BD" sz="4800" u="sng" dirty="0" smtClean="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শিখনফল</a:t>
            </a:r>
            <a:endParaRPr lang="bn-BD" sz="4800" u="sng"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0567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573" y="1035500"/>
            <a:ext cx="1707356" cy="1457888"/>
          </a:xfrm>
          <a:prstGeom prst="rect">
            <a:avLst/>
          </a:prstGeom>
          <a:effectLst>
            <a:glow rad="228600">
              <a:schemeClr val="accent6">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275" y="1035500"/>
            <a:ext cx="1776697" cy="1460500"/>
          </a:xfrm>
          <a:prstGeom prst="rect">
            <a:avLst/>
          </a:prstGeom>
          <a:effectLst>
            <a:glow rad="228600">
              <a:schemeClr val="accent6">
                <a:satMod val="175000"/>
                <a:alpha val="40000"/>
              </a:schemeClr>
            </a:glow>
          </a:effectLst>
        </p:spPr>
      </p:pic>
      <p:sp>
        <p:nvSpPr>
          <p:cNvPr id="14" name="TextBox 13"/>
          <p:cNvSpPr txBox="1"/>
          <p:nvPr/>
        </p:nvSpPr>
        <p:spPr>
          <a:xfrm>
            <a:off x="2241590" y="267453"/>
            <a:ext cx="5470652" cy="707886"/>
          </a:xfrm>
          <a:prstGeom prst="rect">
            <a:avLst/>
          </a:prstGeom>
          <a:noFill/>
        </p:spPr>
        <p:txBody>
          <a:bodyPr wrap="square" rtlCol="0">
            <a:spAutoFit/>
          </a:bodyPr>
          <a:lstStyle/>
          <a:p>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পাখিগুলো </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কোথায় বসবাস করে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677" y="1035499"/>
            <a:ext cx="1964531" cy="1460499"/>
          </a:xfrm>
          <a:prstGeom prst="rect">
            <a:avLst/>
          </a:prstGeom>
          <a:effectLst>
            <a:glow rad="228600">
              <a:schemeClr val="accent6">
                <a:satMod val="175000"/>
                <a:alpha val="40000"/>
              </a:schemeClr>
            </a:glo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573" y="3156978"/>
            <a:ext cx="1707356" cy="1381125"/>
          </a:xfrm>
          <a:prstGeom prst="rect">
            <a:avLst/>
          </a:prstGeom>
          <a:effectLst>
            <a:glow rad="228600">
              <a:schemeClr val="accent6">
                <a:satMod val="175000"/>
                <a:alpha val="40000"/>
              </a:schemeClr>
            </a:glow>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75" y="3108851"/>
            <a:ext cx="1776698" cy="1381125"/>
          </a:xfrm>
          <a:prstGeom prst="rect">
            <a:avLst/>
          </a:prstGeom>
          <a:effectLst>
            <a:glow rad="228600">
              <a:schemeClr val="accent6">
                <a:satMod val="175000"/>
                <a:alpha val="40000"/>
              </a:schemeClr>
            </a:glow>
          </a:effectLst>
        </p:spPr>
      </p:pic>
      <p:sp>
        <p:nvSpPr>
          <p:cNvPr id="3" name="TextBox 2"/>
          <p:cNvSpPr txBox="1"/>
          <p:nvPr/>
        </p:nvSpPr>
        <p:spPr>
          <a:xfrm>
            <a:off x="1206295" y="2496000"/>
            <a:ext cx="170634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বসতবাড়ি</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6595072" y="2530290"/>
            <a:ext cx="170634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বসতবাড়ি</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3872574" y="4656270"/>
            <a:ext cx="170634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বসতবাড়ি</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4122200" y="2530290"/>
            <a:ext cx="866229"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বনে</a:t>
            </a:r>
            <a:endParaRPr lang="en-US" sz="3600" dirty="0">
              <a:latin typeface="NikoshBAN" panose="02000000000000000000" pitchFamily="2" charset="0"/>
              <a:cs typeface="NikoshBAN" panose="02000000000000000000" pitchFamily="2" charset="0"/>
            </a:endParaRPr>
          </a:p>
        </p:txBody>
      </p:sp>
      <p:sp>
        <p:nvSpPr>
          <p:cNvPr id="15" name="TextBox 14"/>
          <p:cNvSpPr txBox="1"/>
          <p:nvPr/>
        </p:nvSpPr>
        <p:spPr>
          <a:xfrm>
            <a:off x="1447580" y="4656270"/>
            <a:ext cx="866229"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বনে</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6782971" y="4696611"/>
            <a:ext cx="762098" cy="646331"/>
          </a:xfrm>
          <a:prstGeom prst="rect">
            <a:avLst/>
          </a:prstGeom>
          <a:noFill/>
        </p:spPr>
        <p:txBody>
          <a:bodyPr wrap="square" rtlCol="0">
            <a:spAutoFit/>
          </a:bodyPr>
          <a:lstStyle/>
          <a:p>
            <a:r>
              <a:rPr lang="bn-BD" sz="3600" dirty="0" smtClean="0"/>
              <a:t>???</a:t>
            </a:r>
            <a:endParaRPr lang="en-US" sz="3600" dirty="0"/>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9677" y="3144946"/>
            <a:ext cx="1959239" cy="1347644"/>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21201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0-#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10" grpId="0"/>
      <p:bldP spid="11" grpId="0"/>
      <p:bldP spid="7" grpId="0"/>
      <p:bldP spid="1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818" y="475201"/>
            <a:ext cx="3706363" cy="691660"/>
          </a:xfrm>
        </p:spPr>
        <p:txBody>
          <a:bodyPr>
            <a:noAutofit/>
          </a:bodyPr>
          <a:lstStyle/>
          <a:p>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পাখি?</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11" y="1166861"/>
            <a:ext cx="2729869" cy="2044767"/>
          </a:xfrm>
          <a:prstGeom prst="rect">
            <a:avLst/>
          </a:prstGeom>
          <a:effectLst>
            <a:glow rad="228600">
              <a:schemeClr val="accent6">
                <a:satMod val="175000"/>
                <a:alpha val="40000"/>
              </a:schemeClr>
            </a:glo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141" y="3211628"/>
            <a:ext cx="2752242" cy="1979397"/>
          </a:xfrm>
          <a:prstGeom prst="rect">
            <a:avLst/>
          </a:prstGeom>
          <a:effectLst>
            <a:glow rad="228600">
              <a:schemeClr val="accent6">
                <a:satMod val="175000"/>
                <a:alpha val="40000"/>
              </a:schemeClr>
            </a:glo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8382" y="1156280"/>
            <a:ext cx="2631105" cy="2055347"/>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2271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1"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par>
                          <p:cTn id="13" fill="hold">
                            <p:stCondLst>
                              <p:cond delay="1500"/>
                            </p:stCondLst>
                            <p:childTnLst>
                              <p:par>
                                <p:cTn id="14" presetID="21"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15978"/>
            <a:ext cx="3116179" cy="2266490"/>
          </a:xfrm>
          <a:prstGeom prst="rect">
            <a:avLst/>
          </a:prstGeom>
          <a:effectLst>
            <a:glow rad="228600">
              <a:schemeClr val="accent6">
                <a:satMod val="175000"/>
                <a:alpha val="40000"/>
              </a:schemeClr>
            </a:glow>
            <a:innerShdw blurRad="114300">
              <a:prstClr val="black"/>
            </a:innerShdw>
          </a:effectLst>
        </p:spPr>
      </p:pic>
      <p:sp>
        <p:nvSpPr>
          <p:cNvPr id="6" name="TextBox 5"/>
          <p:cNvSpPr txBox="1"/>
          <p:nvPr/>
        </p:nvSpPr>
        <p:spPr>
          <a:xfrm>
            <a:off x="2279984" y="4192741"/>
            <a:ext cx="4584031"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ছবি দেখে </a:t>
            </a:r>
            <a:r>
              <a:rPr lang="bn-BD" sz="3600" dirty="0" smtClean="0">
                <a:latin typeface="NikoshBAN" panose="02000000000000000000" pitchFamily="2" charset="0"/>
                <a:cs typeface="NikoshBAN" panose="02000000000000000000" pitchFamily="2" charset="0"/>
              </a:rPr>
              <a:t>কী </a:t>
            </a:r>
            <a:r>
              <a:rPr lang="bn-BD" sz="3600" dirty="0" smtClean="0">
                <a:latin typeface="NikoshBAN" panose="02000000000000000000" pitchFamily="2" charset="0"/>
                <a:cs typeface="NikoshBAN" panose="02000000000000000000" pitchFamily="2" charset="0"/>
              </a:rPr>
              <a:t>বুঝতে পারলাম?</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stretch>
            <a:fillRect/>
          </a:stretch>
        </p:blipFill>
        <p:spPr>
          <a:xfrm>
            <a:off x="4572000" y="1515978"/>
            <a:ext cx="3404937" cy="2265831"/>
          </a:xfrm>
          <a:prstGeom prst="rect">
            <a:avLst/>
          </a:prstGeom>
          <a:effectLst>
            <a:glow rad="228600">
              <a:schemeClr val="accent6">
                <a:satMod val="175000"/>
                <a:alpha val="40000"/>
              </a:schemeClr>
            </a:glow>
            <a:innerShdw blurRad="114300">
              <a:prstClr val="black"/>
            </a:innerShdw>
          </a:effectLst>
        </p:spPr>
      </p:pic>
      <p:sp>
        <p:nvSpPr>
          <p:cNvPr id="2" name="Title 1"/>
          <p:cNvSpPr>
            <a:spLocks noGrp="1"/>
          </p:cNvSpPr>
          <p:nvPr>
            <p:ph type="title"/>
          </p:nvPr>
        </p:nvSpPr>
        <p:spPr>
          <a:xfrm>
            <a:off x="1715204" y="470339"/>
            <a:ext cx="6069228" cy="635366"/>
          </a:xfrm>
        </p:spPr>
        <p:txBody>
          <a:bodyPr>
            <a:normAutofit fontScale="90000"/>
          </a:bodyPr>
          <a:lstStyle/>
          <a:p>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ছবিগুলো মনোযোগ দিয়ে </a:t>
            </a:r>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 </a:t>
            </a:r>
            <a:r>
              <a:rPr lang="bn-BD"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650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63" y="4200005"/>
            <a:ext cx="2878867" cy="919070"/>
          </a:xfrm>
        </p:spPr>
        <p:txBody>
          <a:bodyPr>
            <a:normAutofit/>
          </a:bodyPr>
          <a:lstStyle/>
          <a:p>
            <a:r>
              <a:rPr lang="bn-BD" dirty="0" smtClean="0">
                <a:latin typeface="NikoshBAN" pitchFamily="2" charset="0"/>
                <a:cs typeface="NikoshBAN" pitchFamily="2" charset="0"/>
              </a:rPr>
              <a:t>১: দেশী মুরগি</a:t>
            </a:r>
            <a:endParaRPr lang="en-US" dirty="0">
              <a:latin typeface="NikoshBAN" pitchFamily="2" charset="0"/>
              <a:cs typeface="NikoshBAN" pitchFamily="2" charset="0"/>
            </a:endParaRPr>
          </a:p>
        </p:txBody>
      </p:sp>
      <p:sp>
        <p:nvSpPr>
          <p:cNvPr id="3" name="TextBox 2"/>
          <p:cNvSpPr txBox="1"/>
          <p:nvPr/>
        </p:nvSpPr>
        <p:spPr>
          <a:xfrm>
            <a:off x="425291" y="285749"/>
            <a:ext cx="3989070"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জাতের পাখি ?</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03" y="1275670"/>
            <a:ext cx="3892868" cy="2590527"/>
          </a:xfrm>
          <a:prstGeom prst="rect">
            <a:avLst/>
          </a:prstGeom>
          <a:effectLst>
            <a:glow rad="228600">
              <a:schemeClr val="accent6">
                <a:satMod val="175000"/>
                <a:alpha val="40000"/>
              </a:schemeClr>
            </a:glow>
          </a:effectLst>
        </p:spPr>
      </p:pic>
      <p:sp>
        <p:nvSpPr>
          <p:cNvPr id="8" name="TextBox 7"/>
          <p:cNvSpPr txBox="1"/>
          <p:nvPr/>
        </p:nvSpPr>
        <p:spPr>
          <a:xfrm>
            <a:off x="4572000" y="285749"/>
            <a:ext cx="4251960" cy="769441"/>
          </a:xfrm>
          <a:prstGeom prst="rect">
            <a:avLst/>
          </a:prstGeom>
          <a:noFill/>
        </p:spPr>
        <p:txBody>
          <a:bodyPr wrap="square" rtlCol="0">
            <a:spAutoFit/>
          </a:bodyPr>
          <a:lstStyle/>
          <a:p>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 কয়টি ডিম দেয়?</a:t>
            </a:r>
            <a:endParaRPr lang="en-US" sz="4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6046470" y="4274820"/>
            <a:ext cx="1468755"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৪৫ টি</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430" y="1241097"/>
            <a:ext cx="3504644" cy="2625100"/>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30037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890</Words>
  <Application>Microsoft Office PowerPoint</Application>
  <PresentationFormat>On-screen Show (16:10)</PresentationFormat>
  <Paragraphs>178</Paragraphs>
  <Slides>37</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Wingdings 2</vt:lpstr>
      <vt:lpstr>Calibri</vt:lpstr>
      <vt:lpstr>NikoshBAN</vt:lpstr>
      <vt:lpstr>Vrinda</vt:lpstr>
      <vt:lpstr>Calibri Light</vt:lpstr>
      <vt:lpstr>Wingdings</vt:lpstr>
      <vt:lpstr>Arial</vt:lpstr>
      <vt:lpstr>Office Theme</vt:lpstr>
      <vt:lpstr>PowerPoint Presentation</vt:lpstr>
      <vt:lpstr>PowerPoint Presentation</vt:lpstr>
      <vt:lpstr>পরিচিতি</vt:lpstr>
      <vt:lpstr> আজকের পাঠ   </vt:lpstr>
      <vt:lpstr>PowerPoint Presentation</vt:lpstr>
      <vt:lpstr>PowerPoint Presentation</vt:lpstr>
      <vt:lpstr>কোন জাতের পাখি?</vt:lpstr>
      <vt:lpstr>ছবিগুলো মনোযোগ দিয়ে লক্ষ করি</vt:lpstr>
      <vt:lpstr>১: দেশী মুরগি</vt:lpstr>
      <vt:lpstr>২: ইন্ডিয়ান রানার</vt:lpstr>
      <vt:lpstr>৩: খাকি ক্যাম্পবেল</vt:lpstr>
      <vt:lpstr>৪:জেন্ডিং</vt:lpstr>
      <vt:lpstr>৫: হোয়াইট লেগহর্ন</vt:lpstr>
      <vt:lpstr>৬:আরআইআর  (RIR-Road Island Red)</vt:lpstr>
      <vt:lpstr>৭:ফাওমি</vt:lpstr>
      <vt:lpstr>PowerPoint Presentation</vt:lpstr>
      <vt:lpstr>PowerPoint Presentation</vt:lpstr>
      <vt:lpstr>গৃহপালিত পাখির বৈশিষ্ট্য </vt:lpstr>
      <vt:lpstr>গৃহপালিত পাখির বৈশিষ্ট্য </vt:lpstr>
      <vt:lpstr>গৃহপালিত পাখির বৈশিষ্ট্য </vt:lpstr>
      <vt:lpstr>PowerPoint Presentation</vt:lpstr>
      <vt:lpstr>গৃহপালিত পাখির বৈশিষ্ট্য </vt:lpstr>
      <vt:lpstr>গৃহপালিত পাখির বৈশিষ্ট্য </vt:lpstr>
      <vt:lpstr>দলীয় কাজ</vt:lpstr>
      <vt:lpstr>দলীয় কাজ</vt:lpstr>
      <vt:lpstr>PowerPoint Presentation</vt:lpstr>
      <vt:lpstr>PowerPoint Presentation</vt:lpstr>
      <vt:lpstr>PowerPoint Presentation</vt:lpstr>
      <vt:lpstr>PowerPoint Presentation</vt:lpstr>
      <vt:lpstr>গৃহপালিত পাখির বৈশিষ্ট্য </vt:lpstr>
      <vt:lpstr>গৃহপালিত পাখির বৈশিষ্ট্য </vt:lpstr>
      <vt:lpstr>গৃহপালিত পাখির বৈশিষ্ট্য </vt:lpstr>
      <vt:lpstr>গৃহপালিত পাখির বৈশিষ্ট্য </vt:lpstr>
      <vt:lpstr>গৃহপালিত পাখির বৈশিষ্ট্য </vt:lpstr>
      <vt:lpstr>মূল্যায়ন</vt:lpstr>
      <vt:lpstr>বাড়ীর কাজ</vt:lpstr>
      <vt:lpstr>সবাইকে ধন্যবাদ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 Teacher</dc:creator>
  <cp:lastModifiedBy>Teacher</cp:lastModifiedBy>
  <cp:revision>425</cp:revision>
  <dcterms:created xsi:type="dcterms:W3CDTF">2015-03-24T16:47:14Z</dcterms:created>
  <dcterms:modified xsi:type="dcterms:W3CDTF">2016-08-06T07:41:17Z</dcterms:modified>
</cp:coreProperties>
</file>